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embeddedFontLst>
    <p:embeddedFont>
      <p:font typeface="Anton"/>
      <p:regular r:id="rId20"/>
    </p:embeddedFont>
    <p:embeddedFont>
      <p:font typeface="Montserrat"/>
      <p:regular r:id="rId21"/>
      <p:bold r:id="rId22"/>
      <p:italic r:id="rId23"/>
      <p:boldItalic r:id="rId24"/>
    </p:embeddedFont>
    <p:embeddedFont>
      <p:font typeface="Montserrat Light"/>
      <p:regular r:id="rId25"/>
      <p:bold r:id="rId26"/>
      <p:italic r:id="rId27"/>
      <p:boldItalic r:id="rId28"/>
    </p:embeddedFon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gANUyJqLFBzFzIKDUwEdxtqPCvZ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77BF96-37AB-45F1-9BCC-20EB42600451}">
  <a:tblStyle styleId="{0077BF96-37AB-45F1-9BCC-20EB4260045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nton-regular.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4020fd49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f4020fd4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1" name="Google Shape;25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57G1U9VPJ0ZQ7RdlpX5xbkQZIioO4eei/view" TargetMode="Externa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rive.google.com/open?id=1q3xJ0C5O8nvTQpSKqyXwxlQDK9dL9t1c&amp;usp=drive_co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rive.google.com/open?id=1ShK8TCGMZbGoYVy8IT7O6q6dnhiywMU_&amp;usp=drive_co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6.jpg"/><Relationship Id="rId5" Type="http://schemas.openxmlformats.org/officeDocument/2006/relationships/image" Target="../media/image24.jpg"/><Relationship Id="rId6" Type="http://schemas.openxmlformats.org/officeDocument/2006/relationships/image" Target="../media/image25.jpg"/><Relationship Id="rId7" Type="http://schemas.openxmlformats.org/officeDocument/2006/relationships/image" Target="../media/image13.png"/><Relationship Id="rId8" Type="http://schemas.openxmlformats.org/officeDocument/2006/relationships/hyperlink" Target="https://drive.google.com/open?id=1FGlR_wv3yTQ70rNYJORVarWjcIWj8oaT&amp;usp=drive_cop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1.jpg"/><Relationship Id="rId5" Type="http://schemas.openxmlformats.org/officeDocument/2006/relationships/hyperlink" Target="https://drive.google.com/open?id=1yb0JX64azV6SOFO0ixhL34JA5UTnbFjG&amp;usp=drive_co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rive.google.com/open?id=17KEuVkB9Q5HHvk74kVLTCaXrlcWJzmJv&amp;usp=drive_copy" TargetMode="External"/><Relationship Id="rId4" Type="http://schemas.openxmlformats.org/officeDocument/2006/relationships/hyperlink" Target="https://drive.google.com/open?id=1bDbYeBx4x1adASnCW11wZES0SORkPPt6&amp;usp=drive_copy" TargetMode="External"/><Relationship Id="rId5" Type="http://schemas.openxmlformats.org/officeDocument/2006/relationships/hyperlink" Target="https://drive.google.com/open?id=1ug_Vv7uViGKCdhdwFGIbkB2aOOia-X6t&amp;usp=drive_cop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4.jpg"/><Relationship Id="rId6" Type="http://schemas.openxmlformats.org/officeDocument/2006/relationships/image" Target="../media/image10.png"/><Relationship Id="rId7" Type="http://schemas.openxmlformats.org/officeDocument/2006/relationships/hyperlink" Target="https://drive.google.com/open?id=10tOCU2ZTo9xuxjDm_tlOnlGhLpA58sbX&amp;usp=drive_co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hyperlink" Target="https://drive.google.com/open?id=1QOrouArrw8SIUTrPrU9H1a_8nZIGYX3U&amp;usp=drive_cop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20.png"/><Relationship Id="rId5" Type="http://schemas.openxmlformats.org/officeDocument/2006/relationships/hyperlink" Target="https://drive.google.com/open?id=13ZnjYuBV4atP7exNhookrNjS04lyt0dx&amp;usp=drive_copy" TargetMode="External"/><Relationship Id="rId6" Type="http://schemas.openxmlformats.org/officeDocument/2006/relationships/hyperlink" Target="https://drive.google.com/open?id=1Qq0UkU7syPAmtxdQQ9EU0J7DuezARrjw&amp;usp=drive_cop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9.png"/><Relationship Id="rId6" Type="http://schemas.openxmlformats.org/officeDocument/2006/relationships/hyperlink" Target="https://drive.google.com/open?id=1JSIMvxfB41B3IDcAcRf-oZY8CdFFy5ds&amp;usp=drive_copy" TargetMode="External"/><Relationship Id="rId7" Type="http://schemas.openxmlformats.org/officeDocument/2006/relationships/hyperlink" Target="https://drive.google.com/open?id=1ItftdlkWTuaKO7H5hLefI_bppkEeG_wT&amp;usp=drive_co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5.png"/><Relationship Id="rId5" Type="http://schemas.openxmlformats.org/officeDocument/2006/relationships/hyperlink" Target="https://drive.google.com/open?id=17mgs8blLJWf6Lo8XAK3cUlXD7Ez4fXIx&amp;usp=drive_co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2f4020fd494_0_0" title="Red and Black Car Rental Business Slideshow Video.mp4">
            <a:hlinkClick r:id="rId3"/>
          </p:cNvPr>
          <p:cNvPicPr preferRelativeResize="0"/>
          <p:nvPr/>
        </p:nvPicPr>
        <p:blipFill rotWithShape="1">
          <a:blip r:embed="rId4">
            <a:alphaModFix/>
          </a:blip>
          <a:srcRect b="0" l="0" r="0" t="0"/>
          <a:stretch/>
        </p:blipFill>
        <p:spPr>
          <a:xfrm>
            <a:off x="-249900" y="-73900"/>
            <a:ext cx="18537902" cy="104275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00" name="Shape 200"/>
        <p:cNvGrpSpPr/>
        <p:nvPr/>
      </p:nvGrpSpPr>
      <p:grpSpPr>
        <a:xfrm>
          <a:off x="0" y="0"/>
          <a:ext cx="0" cy="0"/>
          <a:chOff x="0" y="0"/>
          <a:chExt cx="0" cy="0"/>
        </a:xfrm>
      </p:grpSpPr>
      <p:sp>
        <p:nvSpPr>
          <p:cNvPr id="201" name="Google Shape;201;p10"/>
          <p:cNvSpPr txBox="1"/>
          <p:nvPr/>
        </p:nvSpPr>
        <p:spPr>
          <a:xfrm>
            <a:off x="861774" y="411212"/>
            <a:ext cx="12400919"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MIGRATION &amp; API APPLICATION</a:t>
            </a:r>
            <a:endParaRPr b="0" i="0" sz="1400" u="none" cap="none" strike="noStrike">
              <a:solidFill>
                <a:srgbClr val="000000"/>
              </a:solidFill>
              <a:latin typeface="Arial"/>
              <a:ea typeface="Arial"/>
              <a:cs typeface="Arial"/>
              <a:sym typeface="Arial"/>
            </a:endParaRPr>
          </a:p>
        </p:txBody>
      </p:sp>
      <p:sp>
        <p:nvSpPr>
          <p:cNvPr id="202" name="Google Shape;202;p10"/>
          <p:cNvSpPr txBox="1"/>
          <p:nvPr/>
        </p:nvSpPr>
        <p:spPr>
          <a:xfrm>
            <a:off x="861774" y="2253666"/>
            <a:ext cx="3250412" cy="6821854"/>
          </a:xfrm>
          <a:prstGeom prst="rect">
            <a:avLst/>
          </a:prstGeom>
          <a:noFill/>
          <a:ln>
            <a:noFill/>
          </a:ln>
        </p:spPr>
        <p:txBody>
          <a:bodyPr anchorCtr="0" anchor="t" bIns="0" lIns="0" spcFirstLastPara="1" rIns="0" wrap="square" tIns="0">
            <a:spAutoFit/>
          </a:bodyPr>
          <a:lstStyle/>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1. VERITABANI ANALIZI</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2. VERI DÖNÜŞÜMÜ</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3.TEST MIGRATE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4. TAM MIGRATE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p:txBody>
      </p:sp>
      <p:sp>
        <p:nvSpPr>
          <p:cNvPr id="203" name="Google Shape;203;p10"/>
          <p:cNvSpPr txBox="1"/>
          <p:nvPr/>
        </p:nvSpPr>
        <p:spPr>
          <a:xfrm>
            <a:off x="14706275" y="93410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3">
                  <a:extLst>
                    <a:ext uri="{A12FA001-AC4F-418D-AE19-62706E023703}">
                      <ahyp:hlinkClr val="tx"/>
                    </a:ext>
                  </a:extLst>
                </a:hlinkClick>
              </a:rPr>
              <a:t>Mıgratıon &amp; Apı Applıcatıon.pdf</a:t>
            </a:r>
            <a:endParaRPr sz="18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07" name="Shape 207"/>
        <p:cNvGrpSpPr/>
        <p:nvPr/>
      </p:nvGrpSpPr>
      <p:grpSpPr>
        <a:xfrm>
          <a:off x="0" y="0"/>
          <a:ext cx="0" cy="0"/>
          <a:chOff x="0" y="0"/>
          <a:chExt cx="0" cy="0"/>
        </a:xfrm>
      </p:grpSpPr>
      <p:grpSp>
        <p:nvGrpSpPr>
          <p:cNvPr id="208" name="Google Shape;208;p11"/>
          <p:cNvGrpSpPr/>
          <p:nvPr/>
        </p:nvGrpSpPr>
        <p:grpSpPr>
          <a:xfrm>
            <a:off x="11762196" y="2477875"/>
            <a:ext cx="3152224" cy="848607"/>
            <a:chOff x="0" y="0"/>
            <a:chExt cx="830210" cy="223500"/>
          </a:xfrm>
        </p:grpSpPr>
        <p:sp>
          <p:nvSpPr>
            <p:cNvPr id="209" name="Google Shape;209;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1"/>
            <p:cNvSpPr txBox="1"/>
            <p:nvPr/>
          </p:nvSpPr>
          <p:spPr>
            <a:xfrm>
              <a:off x="1" y="0"/>
              <a:ext cx="830100" cy="2235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Maskeleme ve Anonimleştirme</a:t>
              </a:r>
              <a:endParaRPr b="0" i="0" sz="1400" u="none" cap="none" strike="noStrike">
                <a:solidFill>
                  <a:srgbClr val="000000"/>
                </a:solidFill>
                <a:latin typeface="Arial"/>
                <a:ea typeface="Arial"/>
                <a:cs typeface="Arial"/>
                <a:sym typeface="Arial"/>
              </a:endParaRPr>
            </a:p>
          </p:txBody>
        </p:sp>
      </p:grpSp>
      <p:grpSp>
        <p:nvGrpSpPr>
          <p:cNvPr id="211" name="Google Shape;211;p11"/>
          <p:cNvGrpSpPr/>
          <p:nvPr/>
        </p:nvGrpSpPr>
        <p:grpSpPr>
          <a:xfrm>
            <a:off x="12790850" y="3975877"/>
            <a:ext cx="3152211" cy="983408"/>
            <a:chOff x="-2" y="-35584"/>
            <a:chExt cx="830212" cy="259004"/>
          </a:xfrm>
        </p:grpSpPr>
        <p:sp>
          <p:nvSpPr>
            <p:cNvPr id="212" name="Google Shape;212;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1"/>
            <p:cNvSpPr txBox="1"/>
            <p:nvPr/>
          </p:nvSpPr>
          <p:spPr>
            <a:xfrm>
              <a:off x="-2" y="-35584"/>
              <a:ext cx="830100" cy="2589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Veritabanı Güvenlik Politikaları</a:t>
              </a:r>
              <a:endParaRPr b="0" i="0" sz="1400" u="none" cap="none" strike="noStrike">
                <a:solidFill>
                  <a:srgbClr val="000000"/>
                </a:solidFill>
                <a:latin typeface="Arial"/>
                <a:ea typeface="Arial"/>
                <a:cs typeface="Arial"/>
                <a:sym typeface="Arial"/>
              </a:endParaRPr>
            </a:p>
          </p:txBody>
        </p:sp>
      </p:grpSp>
      <p:grpSp>
        <p:nvGrpSpPr>
          <p:cNvPr id="214" name="Google Shape;214;p11"/>
          <p:cNvGrpSpPr/>
          <p:nvPr/>
        </p:nvGrpSpPr>
        <p:grpSpPr>
          <a:xfrm>
            <a:off x="12584335" y="5754812"/>
            <a:ext cx="3152205" cy="1101457"/>
            <a:chOff x="0" y="-66675"/>
            <a:chExt cx="830210" cy="290095"/>
          </a:xfrm>
        </p:grpSpPr>
        <p:sp>
          <p:nvSpPr>
            <p:cNvPr id="215" name="Google Shape;215;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Kaybı Önleme (DLP)</a:t>
              </a:r>
              <a:endParaRPr b="0" i="0" sz="1400" u="none" cap="none" strike="noStrike">
                <a:solidFill>
                  <a:srgbClr val="000000"/>
                </a:solidFill>
                <a:latin typeface="Arial"/>
                <a:ea typeface="Arial"/>
                <a:cs typeface="Arial"/>
                <a:sym typeface="Arial"/>
              </a:endParaRPr>
            </a:p>
          </p:txBody>
        </p:sp>
      </p:grpSp>
      <p:grpSp>
        <p:nvGrpSpPr>
          <p:cNvPr id="217" name="Google Shape;217;p11"/>
          <p:cNvGrpSpPr/>
          <p:nvPr/>
        </p:nvGrpSpPr>
        <p:grpSpPr>
          <a:xfrm>
            <a:off x="11762196" y="7298504"/>
            <a:ext cx="3152205" cy="1101457"/>
            <a:chOff x="0" y="-66675"/>
            <a:chExt cx="830210" cy="290095"/>
          </a:xfrm>
        </p:grpSpPr>
        <p:sp>
          <p:nvSpPr>
            <p:cNvPr id="218" name="Google Shape;218;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Ek Güvenlik Yöntemleri</a:t>
              </a:r>
              <a:endParaRPr b="0" i="0" sz="1400" u="none" cap="none" strike="noStrike">
                <a:solidFill>
                  <a:srgbClr val="000000"/>
                </a:solidFill>
                <a:latin typeface="Arial"/>
                <a:ea typeface="Arial"/>
                <a:cs typeface="Arial"/>
                <a:sym typeface="Arial"/>
              </a:endParaRPr>
            </a:p>
          </p:txBody>
        </p:sp>
      </p:grpSp>
      <p:grpSp>
        <p:nvGrpSpPr>
          <p:cNvPr id="220" name="Google Shape;220;p11"/>
          <p:cNvGrpSpPr/>
          <p:nvPr/>
        </p:nvGrpSpPr>
        <p:grpSpPr>
          <a:xfrm>
            <a:off x="3248875" y="7416527"/>
            <a:ext cx="3152217" cy="983434"/>
            <a:chOff x="-3" y="-35591"/>
            <a:chExt cx="830213" cy="259011"/>
          </a:xfrm>
        </p:grpSpPr>
        <p:sp>
          <p:nvSpPr>
            <p:cNvPr id="221" name="Google Shape;221;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1"/>
            <p:cNvSpPr txBox="1"/>
            <p:nvPr/>
          </p:nvSpPr>
          <p:spPr>
            <a:xfrm>
              <a:off x="-3" y="-35591"/>
              <a:ext cx="830100" cy="2589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İki Faktörlü Kimlik Doğrulama (2FA)</a:t>
              </a:r>
              <a:endParaRPr b="0" i="0" sz="1400" u="none" cap="none" strike="noStrike">
                <a:solidFill>
                  <a:srgbClr val="000000"/>
                </a:solidFill>
                <a:latin typeface="Arial"/>
                <a:ea typeface="Arial"/>
                <a:cs typeface="Arial"/>
                <a:sym typeface="Arial"/>
              </a:endParaRPr>
            </a:p>
          </p:txBody>
        </p:sp>
      </p:grpSp>
      <p:grpSp>
        <p:nvGrpSpPr>
          <p:cNvPr id="223" name="Google Shape;223;p11"/>
          <p:cNvGrpSpPr/>
          <p:nvPr/>
        </p:nvGrpSpPr>
        <p:grpSpPr>
          <a:xfrm>
            <a:off x="3248887" y="2386181"/>
            <a:ext cx="3152205" cy="1101476"/>
            <a:chOff x="0" y="-24150"/>
            <a:chExt cx="830210" cy="290100"/>
          </a:xfrm>
        </p:grpSpPr>
        <p:sp>
          <p:nvSpPr>
            <p:cNvPr id="224" name="Google Shape;224;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1"/>
            <p:cNvSpPr txBox="1"/>
            <p:nvPr/>
          </p:nvSpPr>
          <p:spPr>
            <a:xfrm>
              <a:off x="53" y="-24150"/>
              <a:ext cx="830100" cy="2901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Rol Bazlı Erişim Kontrolü (RBAC)</a:t>
              </a:r>
              <a:endParaRPr b="0" i="0" sz="1400" u="none" cap="none" strike="noStrike">
                <a:solidFill>
                  <a:srgbClr val="000000"/>
                </a:solidFill>
                <a:latin typeface="Arial"/>
                <a:ea typeface="Arial"/>
                <a:cs typeface="Arial"/>
                <a:sym typeface="Arial"/>
              </a:endParaRPr>
            </a:p>
          </p:txBody>
        </p:sp>
      </p:grpSp>
      <p:grpSp>
        <p:nvGrpSpPr>
          <p:cNvPr id="226" name="Google Shape;226;p11"/>
          <p:cNvGrpSpPr/>
          <p:nvPr/>
        </p:nvGrpSpPr>
        <p:grpSpPr>
          <a:xfrm>
            <a:off x="2558401" y="3857828"/>
            <a:ext cx="3152205" cy="1101476"/>
            <a:chOff x="0" y="-66675"/>
            <a:chExt cx="830210" cy="290100"/>
          </a:xfrm>
        </p:grpSpPr>
        <p:sp>
          <p:nvSpPr>
            <p:cNvPr id="227" name="Google Shape;227;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1"/>
            <p:cNvSpPr txBox="1"/>
            <p:nvPr/>
          </p:nvSpPr>
          <p:spPr>
            <a:xfrm>
              <a:off x="0" y="-66675"/>
              <a:ext cx="830100" cy="2901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Loglama Uygulaması</a:t>
              </a:r>
              <a:endParaRPr b="0" i="0" sz="1400" u="none" cap="none" strike="noStrike">
                <a:solidFill>
                  <a:srgbClr val="000000"/>
                </a:solidFill>
                <a:latin typeface="Arial"/>
                <a:ea typeface="Arial"/>
                <a:cs typeface="Arial"/>
                <a:sym typeface="Arial"/>
              </a:endParaRPr>
            </a:p>
          </p:txBody>
        </p:sp>
      </p:grpSp>
      <p:grpSp>
        <p:nvGrpSpPr>
          <p:cNvPr id="229" name="Google Shape;229;p11"/>
          <p:cNvGrpSpPr/>
          <p:nvPr/>
        </p:nvGrpSpPr>
        <p:grpSpPr>
          <a:xfrm>
            <a:off x="2344939" y="5754669"/>
            <a:ext cx="3152205" cy="1101457"/>
            <a:chOff x="0" y="-66675"/>
            <a:chExt cx="830210" cy="290095"/>
          </a:xfrm>
        </p:grpSpPr>
        <p:sp>
          <p:nvSpPr>
            <p:cNvPr id="230" name="Google Shape;230;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İhlali Yönetimi</a:t>
              </a:r>
              <a:endParaRPr b="0" i="0" sz="1400" u="none" cap="none" strike="noStrike">
                <a:solidFill>
                  <a:srgbClr val="000000"/>
                </a:solidFill>
                <a:latin typeface="Arial"/>
                <a:ea typeface="Arial"/>
                <a:cs typeface="Arial"/>
                <a:sym typeface="Arial"/>
              </a:endParaRPr>
            </a:p>
          </p:txBody>
        </p:sp>
      </p:grpSp>
      <p:cxnSp>
        <p:nvCxnSpPr>
          <p:cNvPr id="232" name="Google Shape;232;p11"/>
          <p:cNvCxnSpPr/>
          <p:nvPr/>
        </p:nvCxnSpPr>
        <p:spPr>
          <a:xfrm>
            <a:off x="6401093" y="2902024"/>
            <a:ext cx="2085816" cy="0"/>
          </a:xfrm>
          <a:prstGeom prst="straightConnector1">
            <a:avLst/>
          </a:prstGeom>
          <a:noFill/>
          <a:ln cap="flat" cmpd="sng" w="38100">
            <a:solidFill>
              <a:srgbClr val="A8A8A8"/>
            </a:solidFill>
            <a:prstDash val="solid"/>
            <a:round/>
            <a:headEnd len="med" w="med" type="triangle"/>
            <a:tailEnd len="sm" w="sm" type="none"/>
          </a:ln>
        </p:spPr>
      </p:cxnSp>
      <p:cxnSp>
        <p:nvCxnSpPr>
          <p:cNvPr id="233" name="Google Shape;233;p11"/>
          <p:cNvCxnSpPr/>
          <p:nvPr/>
        </p:nvCxnSpPr>
        <p:spPr>
          <a:xfrm>
            <a:off x="9679109" y="2902024"/>
            <a:ext cx="2083087" cy="0"/>
          </a:xfrm>
          <a:prstGeom prst="straightConnector1">
            <a:avLst/>
          </a:prstGeom>
          <a:noFill/>
          <a:ln cap="flat" cmpd="sng" w="38100">
            <a:solidFill>
              <a:srgbClr val="A8A8A8"/>
            </a:solidFill>
            <a:prstDash val="solid"/>
            <a:round/>
            <a:headEnd len="sm" w="sm" type="none"/>
            <a:tailEnd len="med" w="med" type="triangle"/>
          </a:ln>
        </p:spPr>
      </p:cxnSp>
      <p:cxnSp>
        <p:nvCxnSpPr>
          <p:cNvPr id="234" name="Google Shape;234;p11"/>
          <p:cNvCxnSpPr/>
          <p:nvPr/>
        </p:nvCxnSpPr>
        <p:spPr>
          <a:xfrm>
            <a:off x="5710606" y="4535133"/>
            <a:ext cx="2795353" cy="0"/>
          </a:xfrm>
          <a:prstGeom prst="straightConnector1">
            <a:avLst/>
          </a:prstGeom>
          <a:noFill/>
          <a:ln cap="flat" cmpd="sng" w="38100">
            <a:solidFill>
              <a:srgbClr val="A8A8A8"/>
            </a:solidFill>
            <a:prstDash val="solid"/>
            <a:round/>
            <a:headEnd len="med" w="med" type="triangle"/>
            <a:tailEnd len="sm" w="sm" type="none"/>
          </a:ln>
        </p:spPr>
      </p:cxnSp>
      <p:cxnSp>
        <p:nvCxnSpPr>
          <p:cNvPr id="235" name="Google Shape;235;p11"/>
          <p:cNvCxnSpPr/>
          <p:nvPr/>
        </p:nvCxnSpPr>
        <p:spPr>
          <a:xfrm>
            <a:off x="5497144" y="6431974"/>
            <a:ext cx="2970715" cy="24526"/>
          </a:xfrm>
          <a:prstGeom prst="straightConnector1">
            <a:avLst/>
          </a:prstGeom>
          <a:noFill/>
          <a:ln cap="flat" cmpd="sng" w="38100">
            <a:solidFill>
              <a:srgbClr val="A8A8A8"/>
            </a:solidFill>
            <a:prstDash val="solid"/>
            <a:round/>
            <a:headEnd len="med" w="med" type="triangle"/>
            <a:tailEnd len="sm" w="sm" type="none"/>
          </a:ln>
        </p:spPr>
      </p:cxnSp>
      <p:cxnSp>
        <p:nvCxnSpPr>
          <p:cNvPr id="236" name="Google Shape;236;p11"/>
          <p:cNvCxnSpPr/>
          <p:nvPr/>
        </p:nvCxnSpPr>
        <p:spPr>
          <a:xfrm>
            <a:off x="6401093" y="7975809"/>
            <a:ext cx="2085816" cy="0"/>
          </a:xfrm>
          <a:prstGeom prst="straightConnector1">
            <a:avLst/>
          </a:prstGeom>
          <a:noFill/>
          <a:ln cap="flat" cmpd="sng" w="38100">
            <a:solidFill>
              <a:srgbClr val="A8A8A8"/>
            </a:solidFill>
            <a:prstDash val="solid"/>
            <a:round/>
            <a:headEnd len="med" w="med" type="triangle"/>
            <a:tailEnd len="sm" w="sm" type="none"/>
          </a:ln>
        </p:spPr>
      </p:cxnSp>
      <p:cxnSp>
        <p:nvCxnSpPr>
          <p:cNvPr id="237" name="Google Shape;237;p11"/>
          <p:cNvCxnSpPr/>
          <p:nvPr/>
        </p:nvCxnSpPr>
        <p:spPr>
          <a:xfrm rot="-5400000">
            <a:off x="7662354" y="3688478"/>
            <a:ext cx="1649109" cy="0"/>
          </a:xfrm>
          <a:prstGeom prst="straightConnector1">
            <a:avLst/>
          </a:prstGeom>
          <a:noFill/>
          <a:ln cap="flat" cmpd="sng" w="38100">
            <a:solidFill>
              <a:srgbClr val="A8A8A8"/>
            </a:solidFill>
            <a:prstDash val="solid"/>
            <a:round/>
            <a:headEnd len="sm" w="sm" type="none"/>
            <a:tailEnd len="sm" w="sm" type="none"/>
          </a:ln>
        </p:spPr>
      </p:cxnSp>
      <p:cxnSp>
        <p:nvCxnSpPr>
          <p:cNvPr id="238" name="Google Shape;238;p11"/>
          <p:cNvCxnSpPr/>
          <p:nvPr/>
        </p:nvCxnSpPr>
        <p:spPr>
          <a:xfrm rot="-5400000">
            <a:off x="8874746" y="3668287"/>
            <a:ext cx="1608726" cy="0"/>
          </a:xfrm>
          <a:prstGeom prst="straightConnector1">
            <a:avLst/>
          </a:prstGeom>
          <a:noFill/>
          <a:ln cap="flat" cmpd="sng" w="38100">
            <a:solidFill>
              <a:srgbClr val="A8A8A8"/>
            </a:solidFill>
            <a:prstDash val="solid"/>
            <a:round/>
            <a:headEnd len="sm" w="sm" type="none"/>
            <a:tailEnd len="sm" w="sm" type="none"/>
          </a:ln>
        </p:spPr>
      </p:cxnSp>
      <p:cxnSp>
        <p:nvCxnSpPr>
          <p:cNvPr id="239" name="Google Shape;239;p11"/>
          <p:cNvCxnSpPr/>
          <p:nvPr/>
        </p:nvCxnSpPr>
        <p:spPr>
          <a:xfrm rot="-5400000">
            <a:off x="7866044" y="7358607"/>
            <a:ext cx="1241729" cy="0"/>
          </a:xfrm>
          <a:prstGeom prst="straightConnector1">
            <a:avLst/>
          </a:prstGeom>
          <a:noFill/>
          <a:ln cap="flat" cmpd="sng" w="38100">
            <a:solidFill>
              <a:srgbClr val="A8A8A8"/>
            </a:solidFill>
            <a:prstDash val="solid"/>
            <a:round/>
            <a:headEnd len="sm" w="sm" type="none"/>
            <a:tailEnd len="sm" w="sm" type="none"/>
          </a:ln>
        </p:spPr>
      </p:cxnSp>
      <p:cxnSp>
        <p:nvCxnSpPr>
          <p:cNvPr id="240" name="Google Shape;240;p11"/>
          <p:cNvCxnSpPr/>
          <p:nvPr/>
        </p:nvCxnSpPr>
        <p:spPr>
          <a:xfrm rot="-5400000">
            <a:off x="9020145" y="7358607"/>
            <a:ext cx="1241729" cy="0"/>
          </a:xfrm>
          <a:prstGeom prst="straightConnector1">
            <a:avLst/>
          </a:prstGeom>
          <a:noFill/>
          <a:ln cap="flat" cmpd="sng" w="38100">
            <a:solidFill>
              <a:srgbClr val="A8A8A8"/>
            </a:solidFill>
            <a:prstDash val="solid"/>
            <a:round/>
            <a:headEnd len="sm" w="sm" type="none"/>
            <a:tailEnd len="sm" w="sm" type="none"/>
          </a:ln>
        </p:spPr>
      </p:cxnSp>
      <p:cxnSp>
        <p:nvCxnSpPr>
          <p:cNvPr id="241" name="Google Shape;241;p11"/>
          <p:cNvCxnSpPr/>
          <p:nvPr/>
        </p:nvCxnSpPr>
        <p:spPr>
          <a:xfrm flipH="1" rot="10800000">
            <a:off x="9660156" y="4535133"/>
            <a:ext cx="3130700" cy="5333"/>
          </a:xfrm>
          <a:prstGeom prst="straightConnector1">
            <a:avLst/>
          </a:prstGeom>
          <a:noFill/>
          <a:ln cap="flat" cmpd="sng" w="38100">
            <a:solidFill>
              <a:srgbClr val="A8A8A8"/>
            </a:solidFill>
            <a:prstDash val="solid"/>
            <a:round/>
            <a:headEnd len="sm" w="sm" type="none"/>
            <a:tailEnd len="med" w="med" type="triangle"/>
          </a:ln>
        </p:spPr>
      </p:cxnSp>
      <p:cxnSp>
        <p:nvCxnSpPr>
          <p:cNvPr id="242" name="Google Shape;242;p11"/>
          <p:cNvCxnSpPr/>
          <p:nvPr/>
        </p:nvCxnSpPr>
        <p:spPr>
          <a:xfrm>
            <a:off x="9641009" y="6432117"/>
            <a:ext cx="2943326" cy="0"/>
          </a:xfrm>
          <a:prstGeom prst="straightConnector1">
            <a:avLst/>
          </a:prstGeom>
          <a:noFill/>
          <a:ln cap="flat" cmpd="sng" w="38100">
            <a:solidFill>
              <a:srgbClr val="A8A8A8"/>
            </a:solidFill>
            <a:prstDash val="solid"/>
            <a:round/>
            <a:headEnd len="sm" w="sm" type="none"/>
            <a:tailEnd len="med" w="med" type="triangle"/>
          </a:ln>
        </p:spPr>
      </p:cxnSp>
      <p:grpSp>
        <p:nvGrpSpPr>
          <p:cNvPr id="243" name="Google Shape;243;p11"/>
          <p:cNvGrpSpPr/>
          <p:nvPr/>
        </p:nvGrpSpPr>
        <p:grpSpPr>
          <a:xfrm>
            <a:off x="7360827" y="3496439"/>
            <a:ext cx="3359826" cy="3359826"/>
            <a:chOff x="0" y="0"/>
            <a:chExt cx="812800" cy="812800"/>
          </a:xfrm>
        </p:grpSpPr>
        <p:sp>
          <p:nvSpPr>
            <p:cNvPr id="244" name="Google Shape;24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50020"/>
                </a:lnSpc>
                <a:spcBef>
                  <a:spcPts val="0"/>
                </a:spcBef>
                <a:spcAft>
                  <a:spcPts val="0"/>
                </a:spcAft>
                <a:buClr>
                  <a:srgbClr val="000000"/>
                </a:buClr>
                <a:buSzPts val="2499"/>
                <a:buFont typeface="Arial"/>
                <a:buNone/>
              </a:pPr>
              <a:r>
                <a:rPr b="0" i="0" lang="en-US" sz="2499" u="none" cap="none" strike="noStrike">
                  <a:solidFill>
                    <a:srgbClr val="FFFFFF"/>
                  </a:solidFill>
                  <a:latin typeface="Arial"/>
                  <a:ea typeface="Arial"/>
                  <a:cs typeface="Arial"/>
                  <a:sym typeface="Arial"/>
                </a:rPr>
                <a:t>GÜVENLIK UYGULAMALARI VE ALTERNATIF UYGULAMALAR</a:t>
              </a:r>
              <a:endParaRPr b="0" i="0" sz="1400" u="none" cap="none" strike="noStrike">
                <a:solidFill>
                  <a:srgbClr val="000000"/>
                </a:solidFill>
                <a:latin typeface="Arial"/>
                <a:ea typeface="Arial"/>
                <a:cs typeface="Arial"/>
                <a:sym typeface="Arial"/>
              </a:endParaRPr>
            </a:p>
          </p:txBody>
        </p:sp>
      </p:grpSp>
      <p:cxnSp>
        <p:nvCxnSpPr>
          <p:cNvPr id="246" name="Google Shape;246;p11"/>
          <p:cNvCxnSpPr/>
          <p:nvPr/>
        </p:nvCxnSpPr>
        <p:spPr>
          <a:xfrm>
            <a:off x="9660204" y="7970476"/>
            <a:ext cx="2101992" cy="5333"/>
          </a:xfrm>
          <a:prstGeom prst="straightConnector1">
            <a:avLst/>
          </a:prstGeom>
          <a:noFill/>
          <a:ln cap="flat" cmpd="sng" w="38100">
            <a:solidFill>
              <a:srgbClr val="A8A8A8"/>
            </a:solidFill>
            <a:prstDash val="solid"/>
            <a:round/>
            <a:headEnd len="sm" w="sm" type="none"/>
            <a:tailEnd len="med" w="med" type="triangle"/>
          </a:ln>
        </p:spPr>
      </p:cxnSp>
      <p:sp>
        <p:nvSpPr>
          <p:cNvPr id="247" name="Google Shape;247;p11"/>
          <p:cNvSpPr txBox="1"/>
          <p:nvPr/>
        </p:nvSpPr>
        <p:spPr>
          <a:xfrm>
            <a:off x="2646763" y="904875"/>
            <a:ext cx="12994475"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SECURITY AND ALTERNATIVES SEARCHING</a:t>
            </a:r>
            <a:endParaRPr b="0" i="0" sz="1400" u="none" cap="none" strike="noStrike">
              <a:solidFill>
                <a:srgbClr val="000000"/>
              </a:solidFill>
              <a:latin typeface="Arial"/>
              <a:ea typeface="Arial"/>
              <a:cs typeface="Arial"/>
              <a:sym typeface="Arial"/>
            </a:endParaRPr>
          </a:p>
        </p:txBody>
      </p:sp>
      <p:sp>
        <p:nvSpPr>
          <p:cNvPr id="248" name="Google Shape;248;p11"/>
          <p:cNvSpPr txBox="1"/>
          <p:nvPr/>
        </p:nvSpPr>
        <p:spPr>
          <a:xfrm>
            <a:off x="14085500" y="9284600"/>
            <a:ext cx="3695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3">
                  <a:extLst>
                    <a:ext uri="{A12FA001-AC4F-418D-AE19-62706E023703}">
                      <ahyp:hlinkClr val="tx"/>
                    </a:ext>
                  </a:extLst>
                </a:hlinkClick>
              </a:rPr>
              <a:t>Alternatives Security Searching.docx</a:t>
            </a:r>
            <a:endParaRPr sz="18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52" name="Shape 252"/>
        <p:cNvGrpSpPr/>
        <p:nvPr/>
      </p:nvGrpSpPr>
      <p:grpSpPr>
        <a:xfrm>
          <a:off x="0" y="0"/>
          <a:ext cx="0" cy="0"/>
          <a:chOff x="0" y="0"/>
          <a:chExt cx="0" cy="0"/>
        </a:xfrm>
      </p:grpSpPr>
      <p:grpSp>
        <p:nvGrpSpPr>
          <p:cNvPr id="253" name="Google Shape;253;p12"/>
          <p:cNvGrpSpPr/>
          <p:nvPr/>
        </p:nvGrpSpPr>
        <p:grpSpPr>
          <a:xfrm>
            <a:off x="16797823" y="447580"/>
            <a:ext cx="397367" cy="147050"/>
            <a:chOff x="0" y="-38100"/>
            <a:chExt cx="128243" cy="47458"/>
          </a:xfrm>
        </p:grpSpPr>
        <p:sp>
          <p:nvSpPr>
            <p:cNvPr id="254" name="Google Shape;254;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255" name="Google Shape;255;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6" name="Google Shape;256;p12"/>
          <p:cNvGrpSpPr/>
          <p:nvPr/>
        </p:nvGrpSpPr>
        <p:grpSpPr>
          <a:xfrm>
            <a:off x="16797823" y="539683"/>
            <a:ext cx="397367" cy="147050"/>
            <a:chOff x="0" y="-38100"/>
            <a:chExt cx="128243" cy="47458"/>
          </a:xfrm>
        </p:grpSpPr>
        <p:sp>
          <p:nvSpPr>
            <p:cNvPr id="257" name="Google Shape;257;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258" name="Google Shape;258;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9" name="Google Shape;259;p12"/>
          <p:cNvGrpSpPr/>
          <p:nvPr/>
        </p:nvGrpSpPr>
        <p:grpSpPr>
          <a:xfrm rot="-5400000">
            <a:off x="17112866" y="8453388"/>
            <a:ext cx="997448" cy="362234"/>
            <a:chOff x="0" y="0"/>
            <a:chExt cx="1154854" cy="419398"/>
          </a:xfrm>
        </p:grpSpPr>
        <p:sp>
          <p:nvSpPr>
            <p:cNvPr id="260" name="Google Shape;260;p12"/>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61" name="Google Shape;261;p12"/>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2" name="Google Shape;262;p12"/>
          <p:cNvGrpSpPr/>
          <p:nvPr/>
        </p:nvGrpSpPr>
        <p:grpSpPr>
          <a:xfrm rot="-8163579">
            <a:off x="10696832" y="1392443"/>
            <a:ext cx="7502114" cy="7502114"/>
            <a:chOff x="0" y="0"/>
            <a:chExt cx="812800" cy="812800"/>
          </a:xfrm>
        </p:grpSpPr>
        <p:sp>
          <p:nvSpPr>
            <p:cNvPr id="263" name="Google Shape;26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40F6A">
                    <a:alpha val="47450"/>
                  </a:srgbClr>
                </a:gs>
                <a:gs pos="50000">
                  <a:srgbClr val="110A8F">
                    <a:alpha val="47450"/>
                  </a:srgbClr>
                </a:gs>
                <a:gs pos="100000">
                  <a:srgbClr val="004AAD">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5" name="Google Shape;265;p12"/>
          <p:cNvSpPr/>
          <p:nvPr/>
        </p:nvSpPr>
        <p:spPr>
          <a:xfrm>
            <a:off x="10979213" y="5263133"/>
            <a:ext cx="3468676" cy="3468676"/>
          </a:xfrm>
          <a:custGeom>
            <a:rect b="b" l="l" r="r" t="t"/>
            <a:pathLst>
              <a:path extrusionOk="0" h="6350000" w="6350000">
                <a:moveTo>
                  <a:pt x="0" y="0"/>
                </a:moveTo>
                <a:cubicBezTo>
                  <a:pt x="0" y="3506470"/>
                  <a:pt x="2843530" y="6350000"/>
                  <a:pt x="6350000" y="6350000"/>
                </a:cubicBezTo>
                <a:lnTo>
                  <a:pt x="6350000" y="0"/>
                </a:lnTo>
                <a:lnTo>
                  <a:pt x="0" y="0"/>
                </a:lnTo>
                <a:close/>
              </a:path>
            </a:pathLst>
          </a:custGeom>
          <a:blipFill rotWithShape="1">
            <a:blip r:embed="rId3">
              <a:alphaModFix amt="48000"/>
            </a:blip>
            <a:stretch>
              <a:fillRect b="0" l="-37713" r="-37713" t="0"/>
            </a:stretch>
          </a:blipFill>
          <a:ln cap="sq" cmpd="sng" w="38100">
            <a:solidFill>
              <a:srgbClr val="FFFFFF">
                <a:alpha val="47058"/>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2"/>
          <p:cNvSpPr/>
          <p:nvPr/>
        </p:nvSpPr>
        <p:spPr>
          <a:xfrm>
            <a:off x="14563918" y="1586024"/>
            <a:ext cx="3561104" cy="3561104"/>
          </a:xfrm>
          <a:custGeom>
            <a:rect b="b" l="l" r="r" t="t"/>
            <a:pathLst>
              <a:path extrusionOk="0" h="6350000" w="6350000">
                <a:moveTo>
                  <a:pt x="0" y="0"/>
                </a:moveTo>
                <a:lnTo>
                  <a:pt x="0" y="6350000"/>
                </a:lnTo>
                <a:lnTo>
                  <a:pt x="6350000" y="6350000"/>
                </a:lnTo>
                <a:cubicBezTo>
                  <a:pt x="6350000" y="2843530"/>
                  <a:pt x="3506470" y="0"/>
                  <a:pt x="0" y="0"/>
                </a:cubicBezTo>
                <a:close/>
              </a:path>
            </a:pathLst>
          </a:custGeom>
          <a:blipFill rotWithShape="1">
            <a:blip r:embed="rId4">
              <a:alphaModFix amt="48000"/>
            </a:blip>
            <a:stretch>
              <a:fillRect b="0" l="-14681" r="-35403" t="0"/>
            </a:stretch>
          </a:blipFill>
          <a:ln cap="sq" cmpd="sng" w="38100">
            <a:solidFill>
              <a:srgbClr val="FFFFFF">
                <a:alpha val="47058"/>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a:off x="14540836" y="5263133"/>
            <a:ext cx="3034179" cy="3034179"/>
          </a:xfrm>
          <a:custGeom>
            <a:rect b="b" l="l" r="r" t="t"/>
            <a:pathLst>
              <a:path extrusionOk="0" h="6350000" w="6350000">
                <a:moveTo>
                  <a:pt x="0" y="0"/>
                </a:moveTo>
                <a:lnTo>
                  <a:pt x="0" y="6350000"/>
                </a:lnTo>
                <a:cubicBezTo>
                  <a:pt x="3506470" y="6350000"/>
                  <a:pt x="6350000" y="3506470"/>
                  <a:pt x="6350000" y="0"/>
                </a:cubicBezTo>
                <a:lnTo>
                  <a:pt x="0" y="0"/>
                </a:lnTo>
                <a:close/>
              </a:path>
            </a:pathLst>
          </a:custGeom>
          <a:blipFill rotWithShape="1">
            <a:blip r:embed="rId5">
              <a:alphaModFix amt="48000"/>
            </a:blip>
            <a:stretch>
              <a:fillRect b="0" l="-31317" r="-5427" t="0"/>
            </a:stretch>
          </a:blipFill>
          <a:ln cap="sq" cmpd="sng" w="38100">
            <a:solidFill>
              <a:srgbClr val="FFFFFF">
                <a:alpha val="47058"/>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a:off x="11381286" y="2080525"/>
            <a:ext cx="3066603" cy="3066603"/>
          </a:xfrm>
          <a:custGeom>
            <a:rect b="b" l="l" r="r" t="t"/>
            <a:pathLst>
              <a:path extrusionOk="0" h="6350000" w="6350000">
                <a:moveTo>
                  <a:pt x="0" y="6350000"/>
                </a:moveTo>
                <a:lnTo>
                  <a:pt x="6350000" y="6350000"/>
                </a:lnTo>
                <a:lnTo>
                  <a:pt x="6350000" y="0"/>
                </a:lnTo>
                <a:cubicBezTo>
                  <a:pt x="2843530" y="0"/>
                  <a:pt x="0" y="2843530"/>
                  <a:pt x="0" y="6350000"/>
                </a:cubicBezTo>
                <a:close/>
              </a:path>
            </a:pathLst>
          </a:custGeom>
          <a:blipFill rotWithShape="1">
            <a:blip r:embed="rId6">
              <a:alphaModFix amt="48000"/>
            </a:blip>
            <a:stretch>
              <a:fillRect b="0" l="-46237" r="-10920" t="0"/>
            </a:stretch>
          </a:blipFill>
          <a:ln cap="sq" cmpd="sng" w="38100">
            <a:solidFill>
              <a:srgbClr val="FFFFFF">
                <a:alpha val="47058"/>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txBox="1"/>
          <p:nvPr/>
        </p:nvSpPr>
        <p:spPr>
          <a:xfrm>
            <a:off x="652911" y="904875"/>
            <a:ext cx="7378216"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6499"/>
              <a:buFont typeface="Arial"/>
              <a:buNone/>
            </a:pPr>
            <a:r>
              <a:rPr b="0" i="0" lang="en-US" sz="6499" u="none" cap="none" strike="noStrike">
                <a:solidFill>
                  <a:srgbClr val="FFFFFF"/>
                </a:solidFill>
                <a:latin typeface="Anton"/>
                <a:ea typeface="Anton"/>
                <a:cs typeface="Anton"/>
                <a:sym typeface="Anton"/>
              </a:rPr>
              <a:t>DATA MINING</a:t>
            </a:r>
            <a:endParaRPr b="0" i="0" sz="1400" u="none" cap="none" strike="noStrike">
              <a:solidFill>
                <a:srgbClr val="000000"/>
              </a:solidFill>
              <a:latin typeface="Arial"/>
              <a:ea typeface="Arial"/>
              <a:cs typeface="Arial"/>
              <a:sym typeface="Arial"/>
            </a:endParaRPr>
          </a:p>
        </p:txBody>
      </p:sp>
      <p:sp>
        <p:nvSpPr>
          <p:cNvPr id="270" name="Google Shape;270;p12"/>
          <p:cNvSpPr/>
          <p:nvPr/>
        </p:nvSpPr>
        <p:spPr>
          <a:xfrm>
            <a:off x="652911" y="2312082"/>
            <a:ext cx="9071851" cy="6419726"/>
          </a:xfrm>
          <a:custGeom>
            <a:rect b="b" l="l" r="r" t="t"/>
            <a:pathLst>
              <a:path extrusionOk="0" h="6419726" w="9071851">
                <a:moveTo>
                  <a:pt x="0" y="0"/>
                </a:moveTo>
                <a:lnTo>
                  <a:pt x="9071851" y="0"/>
                </a:lnTo>
                <a:lnTo>
                  <a:pt x="9071851" y="6419726"/>
                </a:lnTo>
                <a:lnTo>
                  <a:pt x="0" y="6419726"/>
                </a:lnTo>
                <a:lnTo>
                  <a:pt x="0" y="0"/>
                </a:lnTo>
                <a:close/>
              </a:path>
            </a:pathLst>
          </a:custGeom>
          <a:blipFill rotWithShape="1">
            <a:blip r:embed="rId7">
              <a:alphaModFix/>
            </a:blip>
            <a:stretch>
              <a:fillRect b="0" l="0" r="-48104" t="0"/>
            </a:stretch>
          </a:blipFill>
          <a:ln>
            <a:noFill/>
          </a:ln>
        </p:spPr>
      </p:sp>
      <p:grpSp>
        <p:nvGrpSpPr>
          <p:cNvPr id="271" name="Google Shape;271;p12"/>
          <p:cNvGrpSpPr/>
          <p:nvPr/>
        </p:nvGrpSpPr>
        <p:grpSpPr>
          <a:xfrm>
            <a:off x="652911" y="8085774"/>
            <a:ext cx="9071851" cy="646034"/>
            <a:chOff x="0" y="-38100"/>
            <a:chExt cx="6911794" cy="492210"/>
          </a:xfrm>
        </p:grpSpPr>
        <p:sp>
          <p:nvSpPr>
            <p:cNvPr id="272" name="Google Shape;272;p12"/>
            <p:cNvSpPr/>
            <p:nvPr/>
          </p:nvSpPr>
          <p:spPr>
            <a:xfrm>
              <a:off x="0" y="0"/>
              <a:ext cx="6911794" cy="454110"/>
            </a:xfrm>
            <a:custGeom>
              <a:rect b="b" l="l" r="r" t="t"/>
              <a:pathLst>
                <a:path extrusionOk="0" h="454110" w="6911794">
                  <a:moveTo>
                    <a:pt x="0" y="0"/>
                  </a:moveTo>
                  <a:lnTo>
                    <a:pt x="6911794" y="0"/>
                  </a:lnTo>
                  <a:lnTo>
                    <a:pt x="6911794" y="454110"/>
                  </a:lnTo>
                  <a:lnTo>
                    <a:pt x="0" y="454110"/>
                  </a:lnTo>
                  <a:close/>
                </a:path>
              </a:pathLst>
            </a:custGeom>
            <a:solidFill>
              <a:srgbClr val="FF3600"/>
            </a:solidFill>
            <a:ln>
              <a:noFill/>
            </a:ln>
          </p:spPr>
        </p:sp>
        <p:sp>
          <p:nvSpPr>
            <p:cNvPr id="273" name="Google Shape;273;p12"/>
            <p:cNvSpPr txBox="1"/>
            <p:nvPr/>
          </p:nvSpPr>
          <p:spPr>
            <a:xfrm>
              <a:off x="0" y="-38100"/>
              <a:ext cx="6911794" cy="4922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4" name="Google Shape;274;p12"/>
          <p:cNvSpPr txBox="1"/>
          <p:nvPr/>
        </p:nvSpPr>
        <p:spPr>
          <a:xfrm>
            <a:off x="763190" y="8156801"/>
            <a:ext cx="8961571" cy="3987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FFFFFF"/>
                </a:solidFill>
                <a:latin typeface="Helvetica Neue"/>
                <a:ea typeface="Helvetica Neue"/>
                <a:cs typeface="Helvetica Neue"/>
                <a:sym typeface="Helvetica Neue"/>
              </a:rPr>
              <a:t>Haziran ayında 20-22 yaş arası sisteme kayıt olan bireysel kullanıcılar</a:t>
            </a:r>
            <a:endParaRPr b="0" i="0" sz="1400" u="none" cap="none" strike="noStrike">
              <a:solidFill>
                <a:srgbClr val="000000"/>
              </a:solidFill>
              <a:latin typeface="Arial"/>
              <a:ea typeface="Arial"/>
              <a:cs typeface="Arial"/>
              <a:sym typeface="Arial"/>
            </a:endParaRPr>
          </a:p>
        </p:txBody>
      </p:sp>
      <p:sp>
        <p:nvSpPr>
          <p:cNvPr id="275" name="Google Shape;275;p12"/>
          <p:cNvSpPr txBox="1"/>
          <p:nvPr/>
        </p:nvSpPr>
        <p:spPr>
          <a:xfrm>
            <a:off x="15030900" y="954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hlinkClick r:id="rId8">
                  <a:extLst>
                    <a:ext uri="{A12FA001-AC4F-418D-AE19-62706E023703}">
                      <ahyp:hlinkClr val="tx"/>
                    </a:ext>
                  </a:extLst>
                </a:hlinkClick>
              </a:rPr>
              <a:t>DataMining&amp;SQLUsing.pptx</a:t>
            </a:r>
            <a:endParaRPr sz="17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79" name="Shape 279"/>
        <p:cNvGrpSpPr/>
        <p:nvPr/>
      </p:nvGrpSpPr>
      <p:grpSpPr>
        <a:xfrm>
          <a:off x="0" y="0"/>
          <a:ext cx="0" cy="0"/>
          <a:chOff x="0" y="0"/>
          <a:chExt cx="0" cy="0"/>
        </a:xfrm>
      </p:grpSpPr>
      <p:sp>
        <p:nvSpPr>
          <p:cNvPr id="280" name="Google Shape;280;p13"/>
          <p:cNvSpPr/>
          <p:nvPr/>
        </p:nvSpPr>
        <p:spPr>
          <a:xfrm>
            <a:off x="850633" y="3574451"/>
            <a:ext cx="9949359" cy="2542614"/>
          </a:xfrm>
          <a:custGeom>
            <a:rect b="b" l="l" r="r" t="t"/>
            <a:pathLst>
              <a:path extrusionOk="0" h="2542614" w="9949359">
                <a:moveTo>
                  <a:pt x="0" y="0"/>
                </a:moveTo>
                <a:lnTo>
                  <a:pt x="9949359" y="0"/>
                </a:lnTo>
                <a:lnTo>
                  <a:pt x="9949359" y="2542614"/>
                </a:lnTo>
                <a:lnTo>
                  <a:pt x="0" y="2542614"/>
                </a:lnTo>
                <a:lnTo>
                  <a:pt x="0" y="0"/>
                </a:lnTo>
                <a:close/>
              </a:path>
            </a:pathLst>
          </a:custGeom>
          <a:blipFill rotWithShape="1">
            <a:blip r:embed="rId3">
              <a:alphaModFix/>
            </a:blip>
            <a:stretch>
              <a:fillRect b="0" l="0" r="0" t="0"/>
            </a:stretch>
          </a:blipFill>
          <a:ln>
            <a:noFill/>
          </a:ln>
        </p:spPr>
      </p:sp>
      <p:sp>
        <p:nvSpPr>
          <p:cNvPr id="281" name="Google Shape;281;p13"/>
          <p:cNvSpPr/>
          <p:nvPr/>
        </p:nvSpPr>
        <p:spPr>
          <a:xfrm>
            <a:off x="11341578" y="320824"/>
            <a:ext cx="6379412" cy="9645352"/>
          </a:xfrm>
          <a:custGeom>
            <a:rect b="b" l="l" r="r" t="t"/>
            <a:pathLst>
              <a:path extrusionOk="0" h="9645352" w="6379412">
                <a:moveTo>
                  <a:pt x="0" y="0"/>
                </a:moveTo>
                <a:lnTo>
                  <a:pt x="6379412" y="0"/>
                </a:lnTo>
                <a:lnTo>
                  <a:pt x="6379412" y="9645352"/>
                </a:lnTo>
                <a:lnTo>
                  <a:pt x="0" y="9645352"/>
                </a:lnTo>
                <a:lnTo>
                  <a:pt x="0" y="0"/>
                </a:lnTo>
                <a:close/>
              </a:path>
            </a:pathLst>
          </a:custGeom>
          <a:blipFill rotWithShape="1">
            <a:blip r:embed="rId4">
              <a:alphaModFix/>
            </a:blip>
            <a:stretch>
              <a:fillRect b="-17047" l="0" r="0" t="-17049"/>
            </a:stretch>
          </a:blipFill>
          <a:ln>
            <a:noFill/>
          </a:ln>
        </p:spPr>
      </p:sp>
      <p:sp>
        <p:nvSpPr>
          <p:cNvPr id="282" name="Google Shape;282;p13"/>
          <p:cNvSpPr txBox="1"/>
          <p:nvPr/>
        </p:nvSpPr>
        <p:spPr>
          <a:xfrm>
            <a:off x="1028700" y="904875"/>
            <a:ext cx="12994475"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4366" l="0" r="0" t="-43395"/>
            </a:stretch>
          </a:blipFill>
          <a:ln>
            <a:noFill/>
          </a:ln>
        </p:spPr>
      </p:sp>
      <p:sp>
        <p:nvSpPr>
          <p:cNvPr id="90" name="Google Shape;90;p2"/>
          <p:cNvSpPr/>
          <p:nvPr/>
        </p:nvSpPr>
        <p:spPr>
          <a:xfrm>
            <a:off x="-702041" y="220703"/>
            <a:ext cx="10097073" cy="11306702"/>
          </a:xfrm>
          <a:custGeom>
            <a:rect b="b" l="l" r="r" t="t"/>
            <a:pathLst>
              <a:path extrusionOk="0" h="7110730" w="6350000">
                <a:moveTo>
                  <a:pt x="6350000" y="4700270"/>
                </a:moveTo>
                <a:lnTo>
                  <a:pt x="0" y="7110730"/>
                </a:lnTo>
                <a:lnTo>
                  <a:pt x="0" y="2410460"/>
                </a:lnTo>
                <a:lnTo>
                  <a:pt x="6350000" y="0"/>
                </a:lnTo>
                <a:close/>
              </a:path>
            </a:pathLst>
          </a:custGeom>
          <a:blipFill rotWithShape="1">
            <a:blip r:embed="rId4">
              <a:alphaModFix amt="80000"/>
            </a:blip>
            <a:stretch>
              <a:fillRect b="0" l="-34033" r="-34031" t="0"/>
            </a:stretch>
          </a:blipFill>
          <a:ln>
            <a:noFill/>
          </a:ln>
        </p:spPr>
      </p:sp>
      <p:sp>
        <p:nvSpPr>
          <p:cNvPr id="91" name="Google Shape;91;p2"/>
          <p:cNvSpPr txBox="1"/>
          <p:nvPr/>
        </p:nvSpPr>
        <p:spPr>
          <a:xfrm>
            <a:off x="9861757" y="3780126"/>
            <a:ext cx="7446383" cy="3457306"/>
          </a:xfrm>
          <a:prstGeom prst="rect">
            <a:avLst/>
          </a:prstGeom>
          <a:noFill/>
          <a:ln>
            <a:noFill/>
          </a:ln>
        </p:spPr>
        <p:txBody>
          <a:bodyPr anchorCtr="0" anchor="t" bIns="0" lIns="0" spcFirstLastPara="1" rIns="0" wrap="square" tIns="0">
            <a:spAutoFit/>
          </a:bodyPr>
          <a:lstStyle/>
          <a:p>
            <a:pPr indent="0" lvl="0" marL="0" marR="0" rtl="0" algn="l">
              <a:lnSpc>
                <a:spcPct val="1349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2035"/>
              <a:buFont typeface="Arial"/>
              <a:buNone/>
            </a:pPr>
            <a:r>
              <a:rPr b="0" i="0" lang="en-US" sz="2035" u="none" cap="none" strike="noStrike">
                <a:solidFill>
                  <a:srgbClr val="FFFFFF"/>
                </a:solidFill>
                <a:latin typeface="Helvetica Neue"/>
                <a:ea typeface="Helvetica Neue"/>
                <a:cs typeface="Helvetica Neue"/>
                <a:sym typeface="Helvetica Neue"/>
              </a:rPr>
              <a:t>Küresel araç kiralama pazarı, 2023 yılında yaklaşık 86 milyar USD olarak tahmin edilmiştir ve 2028 yılına kadar yıllık ortalama %7 büyüme ile 120 milyar USD'ye ulaşması beklenmektedir. Elektrikli araçların yaygınlaşması ve çevre bilincinin artmasıyla sürdürülebilir araç kiralama hizmetlerine olan talep artmaktadır. Mobil platformlar üzerinden araç kiralama hizmetlerine olan ilgi giderek artmaktadır. Kullanıcılar, kolay erişim ve hızlı rezervasyon avantajları nedeniyle online platformları tercih etmektedir.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35"/>
              <a:buFont typeface="Arial"/>
              <a:buNone/>
            </a:pPr>
            <a:r>
              <a:t/>
            </a:r>
            <a:endParaRPr b="0" i="0" sz="2035" u="none" cap="none" strike="noStrike">
              <a:solidFill>
                <a:srgbClr val="FFFFFF"/>
              </a:solidFill>
              <a:latin typeface="Helvetica Neue"/>
              <a:ea typeface="Helvetica Neue"/>
              <a:cs typeface="Helvetica Neue"/>
              <a:sym typeface="Helvetica Neue"/>
            </a:endParaRPr>
          </a:p>
        </p:txBody>
      </p:sp>
      <p:sp>
        <p:nvSpPr>
          <p:cNvPr id="92" name="Google Shape;92;p2"/>
          <p:cNvSpPr txBox="1"/>
          <p:nvPr/>
        </p:nvSpPr>
        <p:spPr>
          <a:xfrm>
            <a:off x="9861757" y="2138481"/>
            <a:ext cx="5445986"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6499"/>
              <a:buFont typeface="Arial"/>
              <a:buNone/>
            </a:pPr>
            <a:r>
              <a:rPr b="0" i="0" lang="en-US" sz="6499" u="none" cap="none" strike="noStrike">
                <a:solidFill>
                  <a:srgbClr val="FFFFFF"/>
                </a:solidFill>
                <a:latin typeface="Anton"/>
                <a:ea typeface="Anton"/>
                <a:cs typeface="Anton"/>
                <a:sym typeface="Anton"/>
              </a:rPr>
              <a:t>BENCHMARKING</a:t>
            </a:r>
            <a:endParaRPr b="0" i="0" sz="1400" u="none" cap="none" strike="noStrike">
              <a:solidFill>
                <a:srgbClr val="000000"/>
              </a:solidFill>
              <a:latin typeface="Arial"/>
              <a:ea typeface="Arial"/>
              <a:cs typeface="Arial"/>
              <a:sym typeface="Arial"/>
            </a:endParaRPr>
          </a:p>
        </p:txBody>
      </p:sp>
      <p:sp>
        <p:nvSpPr>
          <p:cNvPr id="93" name="Google Shape;93;p2"/>
          <p:cNvSpPr txBox="1"/>
          <p:nvPr/>
        </p:nvSpPr>
        <p:spPr>
          <a:xfrm>
            <a:off x="14987100" y="9429750"/>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u="sng">
                <a:solidFill>
                  <a:schemeClr val="lt1"/>
                </a:solidFill>
                <a:hlinkClick r:id="rId5">
                  <a:extLst>
                    <a:ext uri="{A12FA001-AC4F-418D-AE19-62706E023703}">
                      <ahyp:hlinkClr val="tx"/>
                    </a:ext>
                  </a:extLst>
                </a:hlinkClick>
              </a:rPr>
              <a:t>Benchmarking.pdf</a:t>
            </a:r>
            <a:endParaRPr sz="2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97" name="Shape 97"/>
        <p:cNvGrpSpPr/>
        <p:nvPr/>
      </p:nvGrpSpPr>
      <p:grpSpPr>
        <a:xfrm>
          <a:off x="0" y="0"/>
          <a:ext cx="0" cy="0"/>
          <a:chOff x="0" y="0"/>
          <a:chExt cx="0" cy="0"/>
        </a:xfrm>
      </p:grpSpPr>
      <p:sp>
        <p:nvSpPr>
          <p:cNvPr id="98" name="Google Shape;98;p3"/>
          <p:cNvSpPr/>
          <p:nvPr/>
        </p:nvSpPr>
        <p:spPr>
          <a:xfrm>
            <a:off x="-651784" y="0"/>
            <a:ext cx="9846041" cy="11025596"/>
          </a:xfrm>
          <a:custGeom>
            <a:rect b="b" l="l" r="r" t="t"/>
            <a:pathLst>
              <a:path extrusionOk="0" h="7110730" w="6350000">
                <a:moveTo>
                  <a:pt x="6350000" y="4700270"/>
                </a:moveTo>
                <a:lnTo>
                  <a:pt x="0" y="7110730"/>
                </a:lnTo>
                <a:lnTo>
                  <a:pt x="0" y="2410460"/>
                </a:lnTo>
                <a:lnTo>
                  <a:pt x="6350000" y="0"/>
                </a:lnTo>
                <a:close/>
              </a:path>
            </a:pathLst>
          </a:custGeom>
          <a:solidFill>
            <a:srgbClr val="CF1313"/>
          </a:solidFill>
          <a:ln cap="flat" cmpd="sng" w="12700">
            <a:solidFill>
              <a:srgbClr val="000000"/>
            </a:solidFill>
            <a:prstDash val="solid"/>
            <a:round/>
            <a:headEnd len="sm" w="sm" type="none"/>
            <a:tailEnd len="sm" w="sm" type="none"/>
          </a:ln>
        </p:spPr>
      </p:sp>
      <p:grpSp>
        <p:nvGrpSpPr>
          <p:cNvPr id="99" name="Google Shape;99;p3"/>
          <p:cNvGrpSpPr/>
          <p:nvPr/>
        </p:nvGrpSpPr>
        <p:grpSpPr>
          <a:xfrm>
            <a:off x="1143361" y="3592003"/>
            <a:ext cx="6990736" cy="4136546"/>
            <a:chOff x="-84749" y="0"/>
            <a:chExt cx="9320981" cy="5515395"/>
          </a:xfrm>
        </p:grpSpPr>
        <p:grpSp>
          <p:nvGrpSpPr>
            <p:cNvPr id="100" name="Google Shape;100;p3"/>
            <p:cNvGrpSpPr/>
            <p:nvPr/>
          </p:nvGrpSpPr>
          <p:grpSpPr>
            <a:xfrm rot="-5400000">
              <a:off x="1307063" y="-642624"/>
              <a:ext cx="1523395" cy="4307020"/>
              <a:chOff x="0" y="-19050"/>
              <a:chExt cx="342429" cy="968132"/>
            </a:xfrm>
          </p:grpSpPr>
          <p:sp>
            <p:nvSpPr>
              <p:cNvPr id="101" name="Google Shape;101;p3"/>
              <p:cNvSpPr/>
              <p:nvPr/>
            </p:nvSpPr>
            <p:spPr>
              <a:xfrm>
                <a:off x="0" y="0"/>
                <a:ext cx="342429" cy="949082"/>
              </a:xfrm>
              <a:custGeom>
                <a:rect b="b" l="l" r="r" t="t"/>
                <a:pathLst>
                  <a:path extrusionOk="0" h="949082" w="342429">
                    <a:moveTo>
                      <a:pt x="114205" y="930013"/>
                    </a:moveTo>
                    <a:cubicBezTo>
                      <a:pt x="131760" y="941527"/>
                      <a:pt x="151718" y="949082"/>
                      <a:pt x="171307" y="949082"/>
                    </a:cubicBezTo>
                    <a:cubicBezTo>
                      <a:pt x="190896" y="949082"/>
                      <a:pt x="209745" y="942605"/>
                      <a:pt x="227115" y="931091"/>
                    </a:cubicBezTo>
                    <a:cubicBezTo>
                      <a:pt x="227485" y="930732"/>
                      <a:pt x="227855" y="930732"/>
                      <a:pt x="228224" y="930372"/>
                    </a:cubicBezTo>
                    <a:cubicBezTo>
                      <a:pt x="293458" y="884317"/>
                      <a:pt x="341505" y="762703"/>
                      <a:pt x="342429" y="617553"/>
                    </a:cubicBezTo>
                    <a:lnTo>
                      <a:pt x="342429" y="0"/>
                    </a:lnTo>
                    <a:lnTo>
                      <a:pt x="0" y="0"/>
                    </a:lnTo>
                    <a:lnTo>
                      <a:pt x="0" y="617095"/>
                    </a:lnTo>
                    <a:cubicBezTo>
                      <a:pt x="924" y="763422"/>
                      <a:pt x="48232" y="885037"/>
                      <a:pt x="114205" y="930013"/>
                    </a:cubicBezTo>
                    <a:close/>
                  </a:path>
                </a:pathLst>
              </a:custGeom>
              <a:solidFill>
                <a:srgbClr val="D3C9C3">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txBox="1"/>
              <p:nvPr/>
            </p:nvSpPr>
            <p:spPr>
              <a:xfrm>
                <a:off x="0" y="-19050"/>
                <a:ext cx="342429" cy="841132"/>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3"/>
            <p:cNvGrpSpPr/>
            <p:nvPr/>
          </p:nvGrpSpPr>
          <p:grpSpPr>
            <a:xfrm rot="-5400000">
              <a:off x="1368871" y="1425468"/>
              <a:ext cx="1543459" cy="4376610"/>
              <a:chOff x="0" y="-19050"/>
              <a:chExt cx="346939" cy="983774"/>
            </a:xfrm>
          </p:grpSpPr>
          <p:sp>
            <p:nvSpPr>
              <p:cNvPr id="104" name="Google Shape;104;p3"/>
              <p:cNvSpPr/>
              <p:nvPr/>
            </p:nvSpPr>
            <p:spPr>
              <a:xfrm>
                <a:off x="0" y="0"/>
                <a:ext cx="346939" cy="964724"/>
              </a:xfrm>
              <a:custGeom>
                <a:rect b="b" l="l" r="r" t="t"/>
                <a:pathLst>
                  <a:path extrusionOk="0" h="964724" w="346939">
                    <a:moveTo>
                      <a:pt x="115709" y="945655"/>
                    </a:moveTo>
                    <a:cubicBezTo>
                      <a:pt x="133495" y="957169"/>
                      <a:pt x="153717" y="964724"/>
                      <a:pt x="173563" y="964724"/>
                    </a:cubicBezTo>
                    <a:cubicBezTo>
                      <a:pt x="193410" y="964724"/>
                      <a:pt x="212507" y="958247"/>
                      <a:pt x="230106" y="946734"/>
                    </a:cubicBezTo>
                    <a:cubicBezTo>
                      <a:pt x="230481" y="946374"/>
                      <a:pt x="230856" y="946374"/>
                      <a:pt x="231230" y="946015"/>
                    </a:cubicBezTo>
                    <a:cubicBezTo>
                      <a:pt x="297322" y="899959"/>
                      <a:pt x="346003" y="778346"/>
                      <a:pt x="346939" y="632848"/>
                    </a:cubicBezTo>
                    <a:lnTo>
                      <a:pt x="346939" y="0"/>
                    </a:lnTo>
                    <a:lnTo>
                      <a:pt x="0" y="0"/>
                    </a:lnTo>
                    <a:lnTo>
                      <a:pt x="0" y="632378"/>
                    </a:lnTo>
                    <a:cubicBezTo>
                      <a:pt x="936" y="779064"/>
                      <a:pt x="48867" y="900680"/>
                      <a:pt x="115709" y="945655"/>
                    </a:cubicBezTo>
                    <a:close/>
                  </a:path>
                </a:pathLst>
              </a:custGeom>
              <a:solidFill>
                <a:srgbClr val="D3C9C3">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txBox="1"/>
              <p:nvPr/>
            </p:nvSpPr>
            <p:spPr>
              <a:xfrm>
                <a:off x="0" y="-19050"/>
                <a:ext cx="346939" cy="856774"/>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3"/>
            <p:cNvGrpSpPr/>
            <p:nvPr/>
          </p:nvGrpSpPr>
          <p:grpSpPr>
            <a:xfrm rot="5400000">
              <a:off x="6314795" y="662232"/>
              <a:ext cx="1483250" cy="4359623"/>
              <a:chOff x="0" y="-19050"/>
              <a:chExt cx="333405" cy="979956"/>
            </a:xfrm>
          </p:grpSpPr>
          <p:sp>
            <p:nvSpPr>
              <p:cNvPr id="107" name="Google Shape;107;p3"/>
              <p:cNvSpPr/>
              <p:nvPr/>
            </p:nvSpPr>
            <p:spPr>
              <a:xfrm>
                <a:off x="0" y="0"/>
                <a:ext cx="333405" cy="960906"/>
              </a:xfrm>
              <a:custGeom>
                <a:rect b="b" l="l" r="r" t="t"/>
                <a:pathLst>
                  <a:path extrusionOk="0" h="960906" w="333405">
                    <a:moveTo>
                      <a:pt x="111195" y="941837"/>
                    </a:moveTo>
                    <a:cubicBezTo>
                      <a:pt x="128288" y="953351"/>
                      <a:pt x="147720" y="960906"/>
                      <a:pt x="166792" y="960906"/>
                    </a:cubicBezTo>
                    <a:cubicBezTo>
                      <a:pt x="185865" y="960906"/>
                      <a:pt x="204218" y="954429"/>
                      <a:pt x="221130" y="942915"/>
                    </a:cubicBezTo>
                    <a:cubicBezTo>
                      <a:pt x="221491" y="942556"/>
                      <a:pt x="221850" y="942556"/>
                      <a:pt x="222210" y="942196"/>
                    </a:cubicBezTo>
                    <a:cubicBezTo>
                      <a:pt x="285724" y="896141"/>
                      <a:pt x="332506" y="774527"/>
                      <a:pt x="333405" y="629114"/>
                    </a:cubicBezTo>
                    <a:lnTo>
                      <a:pt x="333405" y="0"/>
                    </a:lnTo>
                    <a:lnTo>
                      <a:pt x="0" y="0"/>
                    </a:lnTo>
                    <a:lnTo>
                      <a:pt x="0" y="628647"/>
                    </a:lnTo>
                    <a:cubicBezTo>
                      <a:pt x="900" y="775246"/>
                      <a:pt x="46961" y="896861"/>
                      <a:pt x="111195" y="941837"/>
                    </a:cubicBezTo>
                    <a:close/>
                  </a:path>
                </a:pathLst>
              </a:custGeom>
              <a:solidFill>
                <a:srgbClr val="D3C9C3">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0" y="-19050"/>
                <a:ext cx="333405" cy="852956"/>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3"/>
            <p:cNvGrpSpPr/>
            <p:nvPr/>
          </p:nvGrpSpPr>
          <p:grpSpPr>
            <a:xfrm rot="5400000">
              <a:off x="6286283" y="-1439061"/>
              <a:ext cx="1510887" cy="4389009"/>
              <a:chOff x="0" y="-19050"/>
              <a:chExt cx="339617" cy="986561"/>
            </a:xfrm>
          </p:grpSpPr>
          <p:sp>
            <p:nvSpPr>
              <p:cNvPr id="110" name="Google Shape;110;p3"/>
              <p:cNvSpPr/>
              <p:nvPr/>
            </p:nvSpPr>
            <p:spPr>
              <a:xfrm>
                <a:off x="0" y="0"/>
                <a:ext cx="339617" cy="967511"/>
              </a:xfrm>
              <a:custGeom>
                <a:rect b="b" l="l" r="r" t="t"/>
                <a:pathLst>
                  <a:path extrusionOk="0" h="967511" w="339617">
                    <a:moveTo>
                      <a:pt x="113267" y="948442"/>
                    </a:moveTo>
                    <a:cubicBezTo>
                      <a:pt x="130678" y="959956"/>
                      <a:pt x="150473" y="967511"/>
                      <a:pt x="169900" y="967511"/>
                    </a:cubicBezTo>
                    <a:cubicBezTo>
                      <a:pt x="189328" y="967511"/>
                      <a:pt x="208023" y="961034"/>
                      <a:pt x="225250" y="949521"/>
                    </a:cubicBezTo>
                    <a:cubicBezTo>
                      <a:pt x="225617" y="949161"/>
                      <a:pt x="225984" y="949161"/>
                      <a:pt x="226350" y="948802"/>
                    </a:cubicBezTo>
                    <a:cubicBezTo>
                      <a:pt x="291048" y="902746"/>
                      <a:pt x="338701" y="781133"/>
                      <a:pt x="339617" y="635573"/>
                    </a:cubicBezTo>
                    <a:lnTo>
                      <a:pt x="339617" y="0"/>
                    </a:lnTo>
                    <a:lnTo>
                      <a:pt x="0" y="0"/>
                    </a:lnTo>
                    <a:lnTo>
                      <a:pt x="0" y="635101"/>
                    </a:lnTo>
                    <a:cubicBezTo>
                      <a:pt x="916" y="781851"/>
                      <a:pt x="47836" y="903467"/>
                      <a:pt x="113267" y="948442"/>
                    </a:cubicBezTo>
                    <a:close/>
                  </a:path>
                </a:pathLst>
              </a:custGeom>
              <a:solidFill>
                <a:srgbClr val="D3C9C3">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txBox="1"/>
              <p:nvPr/>
            </p:nvSpPr>
            <p:spPr>
              <a:xfrm>
                <a:off x="0" y="-19050"/>
                <a:ext cx="339617" cy="859561"/>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3"/>
            <p:cNvGrpSpPr/>
            <p:nvPr/>
          </p:nvGrpSpPr>
          <p:grpSpPr>
            <a:xfrm rot="5400000">
              <a:off x="6278915" y="2558078"/>
              <a:ext cx="1555010" cy="4359623"/>
              <a:chOff x="0" y="-19050"/>
              <a:chExt cx="349535" cy="979956"/>
            </a:xfrm>
          </p:grpSpPr>
          <p:sp>
            <p:nvSpPr>
              <p:cNvPr id="113" name="Google Shape;113;p3"/>
              <p:cNvSpPr/>
              <p:nvPr/>
            </p:nvSpPr>
            <p:spPr>
              <a:xfrm>
                <a:off x="0" y="0"/>
                <a:ext cx="349535" cy="960906"/>
              </a:xfrm>
              <a:custGeom>
                <a:rect b="b" l="l" r="r" t="t"/>
                <a:pathLst>
                  <a:path extrusionOk="0" h="960906" w="349535">
                    <a:moveTo>
                      <a:pt x="116575" y="941837"/>
                    </a:moveTo>
                    <a:cubicBezTo>
                      <a:pt x="134494" y="953351"/>
                      <a:pt x="154867" y="960906"/>
                      <a:pt x="174862" y="960906"/>
                    </a:cubicBezTo>
                    <a:cubicBezTo>
                      <a:pt x="194857" y="960906"/>
                      <a:pt x="214098" y="954429"/>
                      <a:pt x="231829" y="942915"/>
                    </a:cubicBezTo>
                    <a:cubicBezTo>
                      <a:pt x="232206" y="942556"/>
                      <a:pt x="232583" y="942556"/>
                      <a:pt x="232960" y="942196"/>
                    </a:cubicBezTo>
                    <a:cubicBezTo>
                      <a:pt x="299548" y="896141"/>
                      <a:pt x="348592" y="774527"/>
                      <a:pt x="349535" y="629114"/>
                    </a:cubicBezTo>
                    <a:lnTo>
                      <a:pt x="349535" y="0"/>
                    </a:lnTo>
                    <a:lnTo>
                      <a:pt x="0" y="0"/>
                    </a:lnTo>
                    <a:lnTo>
                      <a:pt x="0" y="628647"/>
                    </a:lnTo>
                    <a:cubicBezTo>
                      <a:pt x="943" y="775246"/>
                      <a:pt x="49233" y="896861"/>
                      <a:pt x="116575" y="941837"/>
                    </a:cubicBezTo>
                    <a:close/>
                  </a:path>
                </a:pathLst>
              </a:custGeom>
              <a:solidFill>
                <a:srgbClr val="D3C9C3">
                  <a:alpha val="3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txBox="1"/>
              <p:nvPr/>
            </p:nvSpPr>
            <p:spPr>
              <a:xfrm>
                <a:off x="0" y="-19050"/>
                <a:ext cx="349535" cy="852956"/>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5" name="Google Shape;115;p3"/>
            <p:cNvSpPr txBox="1"/>
            <p:nvPr/>
          </p:nvSpPr>
          <p:spPr>
            <a:xfrm>
              <a:off x="88673" y="918889"/>
              <a:ext cx="3603536"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İleri Tarihli Rezervasyon</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0" y="3066482"/>
              <a:ext cx="3902904"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7/24 </a:t>
              </a:r>
              <a:endParaRPr b="0" i="0" sz="1400" u="none" cap="none" strike="noStrike">
                <a:solidFill>
                  <a:srgbClr val="000000"/>
                </a:solidFill>
                <a:latin typeface="Arial"/>
                <a:ea typeface="Arial"/>
                <a:cs typeface="Arial"/>
                <a:sym typeface="Arial"/>
              </a:endParaRPr>
            </a:p>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Chatbot</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5136253" y="384621"/>
              <a:ext cx="4015228"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Kişiselleştirilmiş Araç Önerileri</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5238521" y="2354938"/>
              <a:ext cx="3912960"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Çoklu Dil ve Para Birimi Desteği</a:t>
              </a:r>
              <a:endParaRPr b="0" i="0" sz="1400" u="none" cap="none" strike="noStrike">
                <a:solidFill>
                  <a:srgbClr val="000000"/>
                </a:solidFill>
                <a:latin typeface="Arial"/>
                <a:ea typeface="Arial"/>
                <a:cs typeface="Arial"/>
                <a:sym typeface="Arial"/>
              </a:endParaRPr>
            </a:p>
          </p:txBody>
        </p:sp>
        <p:sp>
          <p:nvSpPr>
            <p:cNvPr id="119" name="Google Shape;119;p3"/>
            <p:cNvSpPr txBox="1"/>
            <p:nvPr/>
          </p:nvSpPr>
          <p:spPr>
            <a:xfrm>
              <a:off x="5238521" y="4531159"/>
              <a:ext cx="3912960" cy="445706"/>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a:ea typeface="Montserrat"/>
                  <a:cs typeface="Montserrat"/>
                  <a:sym typeface="Montserrat"/>
                </a:rPr>
                <a:t>Karbon Ayak İzi</a:t>
              </a:r>
              <a:endParaRPr b="0" i="0" sz="1400" u="none" cap="none" strike="noStrike">
                <a:solidFill>
                  <a:srgbClr val="000000"/>
                </a:solidFill>
                <a:latin typeface="Arial"/>
                <a:ea typeface="Arial"/>
                <a:cs typeface="Arial"/>
                <a:sym typeface="Arial"/>
              </a:endParaRPr>
            </a:p>
          </p:txBody>
        </p:sp>
      </p:grpSp>
      <p:sp>
        <p:nvSpPr>
          <p:cNvPr id="120" name="Google Shape;120;p3"/>
          <p:cNvSpPr txBox="1"/>
          <p:nvPr/>
        </p:nvSpPr>
        <p:spPr>
          <a:xfrm>
            <a:off x="2725470" y="2636635"/>
            <a:ext cx="5837252" cy="735297"/>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SzPts val="4338"/>
              <a:buFont typeface="Arial"/>
              <a:buNone/>
            </a:pPr>
            <a:r>
              <a:rPr b="0" i="0" lang="en-US" sz="4338" u="none" cap="none" strike="noStrike">
                <a:solidFill>
                  <a:srgbClr val="FFFFFF"/>
                </a:solidFill>
                <a:latin typeface="Anton"/>
                <a:ea typeface="Anton"/>
                <a:cs typeface="Anton"/>
                <a:sym typeface="Anton"/>
              </a:rPr>
              <a:t>ÖNE ÇIKAN ÖZELLIKLERIMIZ</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9383948" y="-738596"/>
            <a:ext cx="9846041" cy="11025596"/>
          </a:xfrm>
          <a:custGeom>
            <a:rect b="b" l="l" r="r" t="t"/>
            <a:pathLst>
              <a:path extrusionOk="0" h="7110730" w="6350000">
                <a:moveTo>
                  <a:pt x="6350000" y="4700270"/>
                </a:moveTo>
                <a:lnTo>
                  <a:pt x="0" y="7110730"/>
                </a:lnTo>
                <a:lnTo>
                  <a:pt x="0" y="2410460"/>
                </a:lnTo>
                <a:lnTo>
                  <a:pt x="6350000" y="0"/>
                </a:lnTo>
                <a:close/>
              </a:path>
            </a:pathLst>
          </a:custGeom>
          <a:solidFill>
            <a:srgbClr val="CF1313"/>
          </a:solidFill>
          <a:ln cap="flat" cmpd="sng" w="12700">
            <a:solidFill>
              <a:srgbClr val="000000"/>
            </a:solidFill>
            <a:prstDash val="solid"/>
            <a:round/>
            <a:headEnd len="sm" w="sm" type="none"/>
            <a:tailEnd len="sm" w="sm" type="none"/>
          </a:ln>
        </p:spPr>
      </p:sp>
      <p:sp>
        <p:nvSpPr>
          <p:cNvPr id="122" name="Google Shape;122;p3"/>
          <p:cNvSpPr txBox="1"/>
          <p:nvPr/>
        </p:nvSpPr>
        <p:spPr>
          <a:xfrm>
            <a:off x="11338549" y="2656527"/>
            <a:ext cx="7340593" cy="71540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4191"/>
              <a:buFont typeface="Arial"/>
              <a:buNone/>
            </a:pPr>
            <a:r>
              <a:rPr b="0" i="0" lang="en-US" sz="4191" u="none" cap="none" strike="noStrike">
                <a:solidFill>
                  <a:srgbClr val="FFFFFF"/>
                </a:solidFill>
                <a:latin typeface="Anton"/>
                <a:ea typeface="Anton"/>
                <a:cs typeface="Anton"/>
                <a:sym typeface="Anton"/>
              </a:rPr>
              <a:t>TEMEL ÖZELLIKLER </a:t>
            </a:r>
            <a:endParaRPr b="0" i="0" sz="1400" u="none" cap="none" strike="noStrike">
              <a:solidFill>
                <a:srgbClr val="000000"/>
              </a:solidFill>
              <a:latin typeface="Arial"/>
              <a:ea typeface="Arial"/>
              <a:cs typeface="Arial"/>
              <a:sym typeface="Arial"/>
            </a:endParaRPr>
          </a:p>
        </p:txBody>
      </p:sp>
      <p:sp>
        <p:nvSpPr>
          <p:cNvPr id="123" name="Google Shape;123;p3"/>
          <p:cNvSpPr txBox="1"/>
          <p:nvPr/>
        </p:nvSpPr>
        <p:spPr>
          <a:xfrm>
            <a:off x="11338549" y="3553903"/>
            <a:ext cx="3925896" cy="5061456"/>
          </a:xfrm>
          <a:prstGeom prst="rect">
            <a:avLst/>
          </a:prstGeom>
          <a:noFill/>
          <a:ln>
            <a:noFill/>
          </a:ln>
        </p:spPr>
        <p:txBody>
          <a:bodyPr anchorCtr="0" anchor="t" bIns="0" lIns="0" spcFirstLastPara="1" rIns="0" wrap="square" tIns="0">
            <a:spAutoFit/>
          </a:bodyPr>
          <a:lstStyle/>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Kullanıcı Kayıt ve Giriş</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Arama</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Rezervasyonu</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Ödeme Sistemleri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Kullanıcı Profili Yönetimi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Teslim ve İade Süreci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Müşteri Desteği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Sigortası</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Bildirimler</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Konum Tabanlı Hizmetler</a:t>
            </a:r>
            <a:endParaRPr b="0" i="0" sz="1400" u="none" cap="none" strike="noStrike">
              <a:solidFill>
                <a:srgbClr val="000000"/>
              </a:solidFill>
              <a:latin typeface="Arial"/>
              <a:ea typeface="Arial"/>
              <a:cs typeface="Arial"/>
              <a:sym typeface="Arial"/>
            </a:endParaRPr>
          </a:p>
          <a:p>
            <a:pPr indent="0" lvl="0" marL="0" marR="0" rtl="0" algn="l">
              <a:lnSpc>
                <a:spcPct val="109566"/>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a:p>
            <a:pPr indent="0" lvl="0" marL="0" marR="0" rtl="0" algn="l">
              <a:lnSpc>
                <a:spcPct val="115688"/>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a:p>
            <a:pPr indent="0" lvl="0" marL="0" marR="0" rtl="0" algn="l">
              <a:lnSpc>
                <a:spcPct val="109566"/>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p:txBody>
      </p:sp>
      <p:sp>
        <p:nvSpPr>
          <p:cNvPr id="124" name="Google Shape;124;p3"/>
          <p:cNvSpPr txBox="1"/>
          <p:nvPr/>
        </p:nvSpPr>
        <p:spPr>
          <a:xfrm>
            <a:off x="14927975" y="9193275"/>
            <a:ext cx="3207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u="sng">
                <a:solidFill>
                  <a:schemeClr val="lt1"/>
                </a:solidFill>
                <a:hlinkClick r:id="rId3">
                  <a:extLst>
                    <a:ext uri="{A12FA001-AC4F-418D-AE19-62706E023703}">
                      <ahyp:hlinkClr val="tx"/>
                    </a:ext>
                  </a:extLst>
                </a:hlinkClick>
              </a:rPr>
              <a:t>NonfunctionalRequirements.pdf</a:t>
            </a:r>
            <a:endParaRPr sz="1900">
              <a:solidFill>
                <a:schemeClr val="lt1"/>
              </a:solidFill>
            </a:endParaRPr>
          </a:p>
        </p:txBody>
      </p:sp>
      <p:sp>
        <p:nvSpPr>
          <p:cNvPr id="125" name="Google Shape;125;p3"/>
          <p:cNvSpPr txBox="1"/>
          <p:nvPr/>
        </p:nvSpPr>
        <p:spPr>
          <a:xfrm>
            <a:off x="15356625" y="87973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4">
                  <a:extLst>
                    <a:ext uri="{A12FA001-AC4F-418D-AE19-62706E023703}">
                      <ahyp:hlinkClr val="tx"/>
                    </a:ext>
                  </a:extLst>
                </a:hlinkClick>
              </a:rPr>
              <a:t>FunctionalRequirements.pdf</a:t>
            </a:r>
            <a:endParaRPr sz="1800">
              <a:solidFill>
                <a:schemeClr val="lt1"/>
              </a:solidFill>
            </a:endParaRPr>
          </a:p>
        </p:txBody>
      </p:sp>
      <p:sp>
        <p:nvSpPr>
          <p:cNvPr id="126" name="Google Shape;126;p3"/>
          <p:cNvSpPr txBox="1"/>
          <p:nvPr/>
        </p:nvSpPr>
        <p:spPr>
          <a:xfrm>
            <a:off x="16579900" y="8470513"/>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5">
                  <a:extLst>
                    <a:ext uri="{A12FA001-AC4F-418D-AE19-62706E023703}">
                      <ahyp:hlinkClr val="tx"/>
                    </a:ext>
                  </a:extLst>
                </a:hlinkClick>
              </a:rPr>
              <a:t>Kapsam.docx</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30" name="Shape 130"/>
        <p:cNvGrpSpPr/>
        <p:nvPr/>
      </p:nvGrpSpPr>
      <p:grpSpPr>
        <a:xfrm>
          <a:off x="0" y="0"/>
          <a:ext cx="0" cy="0"/>
          <a:chOff x="0" y="0"/>
          <a:chExt cx="0" cy="0"/>
        </a:xfrm>
      </p:grpSpPr>
      <p:sp>
        <p:nvSpPr>
          <p:cNvPr id="131" name="Google Shape;131;p4"/>
          <p:cNvSpPr/>
          <p:nvPr/>
        </p:nvSpPr>
        <p:spPr>
          <a:xfrm>
            <a:off x="1883261" y="3022442"/>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3">
              <a:alphaModFix/>
            </a:blip>
            <a:stretch>
              <a:fillRect b="-24166" l="0" r="0" t="-24164"/>
            </a:stretch>
          </a:blipFill>
          <a:ln>
            <a:noFill/>
          </a:ln>
        </p:spPr>
      </p:sp>
      <p:sp>
        <p:nvSpPr>
          <p:cNvPr id="132" name="Google Shape;132;p4"/>
          <p:cNvSpPr/>
          <p:nvPr/>
        </p:nvSpPr>
        <p:spPr>
          <a:xfrm>
            <a:off x="4982773" y="4582217"/>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4">
              <a:alphaModFix/>
            </a:blip>
            <a:stretch>
              <a:fillRect b="-24230" l="0" r="0" t="-24232"/>
            </a:stretch>
          </a:blipFill>
          <a:ln>
            <a:noFill/>
          </a:ln>
        </p:spPr>
      </p:sp>
      <p:sp>
        <p:nvSpPr>
          <p:cNvPr id="133" name="Google Shape;133;p4"/>
          <p:cNvSpPr/>
          <p:nvPr/>
        </p:nvSpPr>
        <p:spPr>
          <a:xfrm>
            <a:off x="2270324" y="6344927"/>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5">
              <a:alphaModFix/>
            </a:blip>
            <a:stretch>
              <a:fillRect b="-15944" l="0" r="0" t="-15945"/>
            </a:stretch>
          </a:blipFill>
          <a:ln>
            <a:noFill/>
          </a:ln>
        </p:spPr>
      </p:sp>
      <p:sp>
        <p:nvSpPr>
          <p:cNvPr id="134" name="Google Shape;134;p4"/>
          <p:cNvSpPr/>
          <p:nvPr/>
        </p:nvSpPr>
        <p:spPr>
          <a:xfrm>
            <a:off x="-860404" y="4582217"/>
            <a:ext cx="3085992" cy="3119550"/>
          </a:xfrm>
          <a:custGeom>
            <a:rect b="b" l="l" r="r" t="t"/>
            <a:pathLst>
              <a:path extrusionOk="0" h="6021070" w="5956300">
                <a:moveTo>
                  <a:pt x="692150" y="6021070"/>
                </a:moveTo>
                <a:lnTo>
                  <a:pt x="0" y="0"/>
                </a:lnTo>
                <a:lnTo>
                  <a:pt x="5264150" y="0"/>
                </a:lnTo>
                <a:lnTo>
                  <a:pt x="5956300" y="6021070"/>
                </a:lnTo>
                <a:close/>
              </a:path>
            </a:pathLst>
          </a:custGeom>
          <a:solidFill>
            <a:srgbClr val="CF1313"/>
          </a:solidFill>
          <a:ln cap="flat" cmpd="sng" w="12700">
            <a:solidFill>
              <a:srgbClr val="000000"/>
            </a:solidFill>
            <a:prstDash val="solid"/>
            <a:round/>
            <a:headEnd len="sm" w="sm" type="none"/>
            <a:tailEnd len="sm" w="sm" type="none"/>
          </a:ln>
        </p:spPr>
      </p:sp>
      <p:sp>
        <p:nvSpPr>
          <p:cNvPr id="135" name="Google Shape;135;p4"/>
          <p:cNvSpPr txBox="1"/>
          <p:nvPr/>
        </p:nvSpPr>
        <p:spPr>
          <a:xfrm>
            <a:off x="9394725" y="1034877"/>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BACKLOG MANAGEMENT</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flipH="1">
            <a:off x="9394725" y="737042"/>
            <a:ext cx="3371866" cy="172220"/>
          </a:xfrm>
          <a:custGeom>
            <a:rect b="b" l="l" r="r" t="t"/>
            <a:pathLst>
              <a:path extrusionOk="0" h="172220" w="3371866">
                <a:moveTo>
                  <a:pt x="3371866" y="0"/>
                </a:moveTo>
                <a:lnTo>
                  <a:pt x="0" y="0"/>
                </a:lnTo>
                <a:lnTo>
                  <a:pt x="0" y="172220"/>
                </a:lnTo>
                <a:lnTo>
                  <a:pt x="3371866" y="172220"/>
                </a:lnTo>
                <a:lnTo>
                  <a:pt x="3371866" y="0"/>
                </a:lnTo>
                <a:close/>
              </a:path>
            </a:pathLst>
          </a:custGeom>
          <a:blipFill rotWithShape="1">
            <a:blip r:embed="rId6">
              <a:alphaModFix/>
            </a:blip>
            <a:stretch>
              <a:fillRect b="0" l="0" r="0" t="0"/>
            </a:stretch>
          </a:blipFill>
          <a:ln>
            <a:noFill/>
          </a:ln>
        </p:spPr>
      </p:sp>
      <p:grpSp>
        <p:nvGrpSpPr>
          <p:cNvPr id="137" name="Google Shape;137;p4"/>
          <p:cNvGrpSpPr/>
          <p:nvPr/>
        </p:nvGrpSpPr>
        <p:grpSpPr>
          <a:xfrm>
            <a:off x="9394725" y="3847810"/>
            <a:ext cx="1066814" cy="1116821"/>
            <a:chOff x="0" y="-38100"/>
            <a:chExt cx="812800" cy="850900"/>
          </a:xfrm>
        </p:grpSpPr>
        <p:sp>
          <p:nvSpPr>
            <p:cNvPr id="138" name="Google Shape;138;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39" name="Google Shape;139;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4"/>
          <p:cNvSpPr txBox="1"/>
          <p:nvPr/>
        </p:nvSpPr>
        <p:spPr>
          <a:xfrm>
            <a:off x="9563243" y="4163240"/>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01</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11080658" y="3850192"/>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1: Kullanıcı Kayıt, Giriş ve Araç Arama</a:t>
            </a:r>
            <a:endParaRPr b="0" i="0" sz="1400" u="none" cap="none" strike="noStrike">
              <a:solidFill>
                <a:srgbClr val="000000"/>
              </a:solidFill>
              <a:latin typeface="Arial"/>
              <a:ea typeface="Arial"/>
              <a:cs typeface="Arial"/>
              <a:sym typeface="Arial"/>
            </a:endParaRPr>
          </a:p>
        </p:txBody>
      </p:sp>
      <p:grpSp>
        <p:nvGrpSpPr>
          <p:cNvPr id="142" name="Google Shape;142;p4"/>
          <p:cNvGrpSpPr/>
          <p:nvPr/>
        </p:nvGrpSpPr>
        <p:grpSpPr>
          <a:xfrm>
            <a:off x="9394725" y="5997333"/>
            <a:ext cx="1066814" cy="1116821"/>
            <a:chOff x="0" y="-38100"/>
            <a:chExt cx="812800" cy="850900"/>
          </a:xfrm>
        </p:grpSpPr>
        <p:sp>
          <p:nvSpPr>
            <p:cNvPr id="143" name="Google Shape;143;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44" name="Google Shape;144;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5" name="Google Shape;145;p4"/>
          <p:cNvSpPr txBox="1"/>
          <p:nvPr/>
        </p:nvSpPr>
        <p:spPr>
          <a:xfrm>
            <a:off x="9563243" y="6312763"/>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02</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11080658" y="5999715"/>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2: Araç Rezervasyonu ve Ödeme Sistemleri</a:t>
            </a:r>
            <a:endParaRPr b="0" i="0" sz="1400" u="none" cap="none" strike="noStrike">
              <a:solidFill>
                <a:srgbClr val="000000"/>
              </a:solidFill>
              <a:latin typeface="Arial"/>
              <a:ea typeface="Arial"/>
              <a:cs typeface="Arial"/>
              <a:sym typeface="Arial"/>
            </a:endParaRPr>
          </a:p>
        </p:txBody>
      </p:sp>
      <p:grpSp>
        <p:nvGrpSpPr>
          <p:cNvPr id="147" name="Google Shape;147;p4"/>
          <p:cNvGrpSpPr/>
          <p:nvPr/>
        </p:nvGrpSpPr>
        <p:grpSpPr>
          <a:xfrm>
            <a:off x="9394725" y="8146856"/>
            <a:ext cx="1066814" cy="1116821"/>
            <a:chOff x="0" y="-38100"/>
            <a:chExt cx="812800" cy="850900"/>
          </a:xfrm>
        </p:grpSpPr>
        <p:sp>
          <p:nvSpPr>
            <p:cNvPr id="148" name="Google Shape;148;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49" name="Google Shape;149;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4"/>
          <p:cNvSpPr txBox="1"/>
          <p:nvPr/>
        </p:nvSpPr>
        <p:spPr>
          <a:xfrm>
            <a:off x="9563243" y="8462286"/>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03</a:t>
            </a:r>
            <a:endParaRPr b="0" i="0" sz="1400" u="none" cap="none" strike="noStrike">
              <a:solidFill>
                <a:srgbClr val="000000"/>
              </a:solidFill>
              <a:latin typeface="Arial"/>
              <a:ea typeface="Arial"/>
              <a:cs typeface="Arial"/>
              <a:sym typeface="Arial"/>
            </a:endParaRPr>
          </a:p>
        </p:txBody>
      </p:sp>
      <p:sp>
        <p:nvSpPr>
          <p:cNvPr id="151" name="Google Shape;151;p4"/>
          <p:cNvSpPr txBox="1"/>
          <p:nvPr/>
        </p:nvSpPr>
        <p:spPr>
          <a:xfrm>
            <a:off x="11080658" y="8149238"/>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3: Kullanıcı Profili ve Araç Teslim/İade Süreci</a:t>
            </a:r>
            <a:endParaRPr b="0" i="0" sz="1400" u="none" cap="none" strike="noStrike">
              <a:solidFill>
                <a:srgbClr val="000000"/>
              </a:solidFill>
              <a:latin typeface="Arial"/>
              <a:ea typeface="Arial"/>
              <a:cs typeface="Arial"/>
              <a:sym typeface="Arial"/>
            </a:endParaRPr>
          </a:p>
        </p:txBody>
      </p:sp>
      <p:sp>
        <p:nvSpPr>
          <p:cNvPr id="152" name="Google Shape;152;p4"/>
          <p:cNvSpPr txBox="1"/>
          <p:nvPr/>
        </p:nvSpPr>
        <p:spPr>
          <a:xfrm>
            <a:off x="15386175" y="946447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7">
                  <a:extLst>
                    <a:ext uri="{A12FA001-AC4F-418D-AE19-62706E023703}">
                      <ahyp:hlinkClr val="tx"/>
                    </a:ext>
                  </a:extLst>
                </a:hlinkClick>
              </a:rPr>
              <a:t>BacklogItems.pdf</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56" name="Shape 156"/>
        <p:cNvGrpSpPr/>
        <p:nvPr/>
      </p:nvGrpSpPr>
      <p:grpSpPr>
        <a:xfrm>
          <a:off x="0" y="0"/>
          <a:ext cx="0" cy="0"/>
          <a:chOff x="0" y="0"/>
          <a:chExt cx="0" cy="0"/>
        </a:xfrm>
      </p:grpSpPr>
      <p:sp>
        <p:nvSpPr>
          <p:cNvPr id="157" name="Google Shape;157;p5"/>
          <p:cNvSpPr/>
          <p:nvPr/>
        </p:nvSpPr>
        <p:spPr>
          <a:xfrm>
            <a:off x="143627" y="2675922"/>
            <a:ext cx="11353625" cy="6812175"/>
          </a:xfrm>
          <a:custGeom>
            <a:rect b="b" l="l" r="r" t="t"/>
            <a:pathLst>
              <a:path extrusionOk="0" h="6812175" w="11353625">
                <a:moveTo>
                  <a:pt x="0" y="0"/>
                </a:moveTo>
                <a:lnTo>
                  <a:pt x="11353625" y="0"/>
                </a:lnTo>
                <a:lnTo>
                  <a:pt x="11353625" y="6812175"/>
                </a:lnTo>
                <a:lnTo>
                  <a:pt x="0" y="6812175"/>
                </a:lnTo>
                <a:lnTo>
                  <a:pt x="0" y="0"/>
                </a:lnTo>
                <a:close/>
              </a:path>
            </a:pathLst>
          </a:custGeom>
          <a:blipFill rotWithShape="1">
            <a:blip r:embed="rId3">
              <a:alphaModFix/>
            </a:blip>
            <a:stretch>
              <a:fillRect b="0" l="0" r="0" t="0"/>
            </a:stretch>
          </a:blipFill>
          <a:ln>
            <a:noFill/>
          </a:ln>
        </p:spPr>
      </p:sp>
      <p:sp>
        <p:nvSpPr>
          <p:cNvPr id="158" name="Google Shape;158;p5"/>
          <p:cNvSpPr/>
          <p:nvPr/>
        </p:nvSpPr>
        <p:spPr>
          <a:xfrm>
            <a:off x="10964328" y="2675922"/>
            <a:ext cx="6953243" cy="6953243"/>
          </a:xfrm>
          <a:custGeom>
            <a:rect b="b" l="l" r="r" t="t"/>
            <a:pathLst>
              <a:path extrusionOk="0" h="6953243" w="6953243">
                <a:moveTo>
                  <a:pt x="0" y="0"/>
                </a:moveTo>
                <a:lnTo>
                  <a:pt x="6953243" y="0"/>
                </a:lnTo>
                <a:lnTo>
                  <a:pt x="6953243" y="6953244"/>
                </a:lnTo>
                <a:lnTo>
                  <a:pt x="0" y="6953244"/>
                </a:lnTo>
                <a:lnTo>
                  <a:pt x="0" y="0"/>
                </a:lnTo>
                <a:close/>
              </a:path>
            </a:pathLst>
          </a:custGeom>
          <a:blipFill rotWithShape="1">
            <a:blip r:embed="rId4">
              <a:alphaModFix/>
            </a:blip>
            <a:stretch>
              <a:fillRect b="0" l="0" r="0" t="0"/>
            </a:stretch>
          </a:blipFill>
          <a:ln>
            <a:noFill/>
          </a:ln>
        </p:spPr>
      </p:sp>
      <p:sp>
        <p:nvSpPr>
          <p:cNvPr id="159" name="Google Shape;159;p5"/>
          <p:cNvSpPr txBox="1"/>
          <p:nvPr/>
        </p:nvSpPr>
        <p:spPr>
          <a:xfrm>
            <a:off x="1028700"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TIMELINE</a:t>
            </a:r>
            <a:endParaRPr b="0" i="0" sz="1400" u="none" cap="none" strike="noStrike">
              <a:solidFill>
                <a:srgbClr val="000000"/>
              </a:solidFill>
              <a:latin typeface="Arial"/>
              <a:ea typeface="Arial"/>
              <a:cs typeface="Arial"/>
              <a:sym typeface="Arial"/>
            </a:endParaRPr>
          </a:p>
        </p:txBody>
      </p:sp>
      <p:sp>
        <p:nvSpPr>
          <p:cNvPr id="160" name="Google Shape;160;p5"/>
          <p:cNvSpPr txBox="1"/>
          <p:nvPr/>
        </p:nvSpPr>
        <p:spPr>
          <a:xfrm>
            <a:off x="15819175" y="9547225"/>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5">
                  <a:extLst>
                    <a:ext uri="{A12FA001-AC4F-418D-AE19-62706E023703}">
                      <ahyp:hlinkClr val="tx"/>
                    </a:ext>
                  </a:extLst>
                </a:hlinkClick>
              </a:rPr>
              <a:t>rent2goJIRA.docx</a:t>
            </a:r>
            <a:endParaRPr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64" name="Shape 164"/>
        <p:cNvGrpSpPr/>
        <p:nvPr/>
      </p:nvGrpSpPr>
      <p:grpSpPr>
        <a:xfrm>
          <a:off x="0" y="0"/>
          <a:ext cx="0" cy="0"/>
          <a:chOff x="0" y="0"/>
          <a:chExt cx="0" cy="0"/>
        </a:xfrm>
      </p:grpSpPr>
      <p:graphicFrame>
        <p:nvGraphicFramePr>
          <p:cNvPr id="165" name="Google Shape;165;p6"/>
          <p:cNvGraphicFramePr/>
          <p:nvPr/>
        </p:nvGraphicFramePr>
        <p:xfrm>
          <a:off x="1028700" y="2304750"/>
          <a:ext cx="3000000" cy="3000000"/>
        </p:xfrm>
        <a:graphic>
          <a:graphicData uri="http://schemas.openxmlformats.org/drawingml/2006/table">
            <a:tbl>
              <a:tblPr>
                <a:noFill/>
                <a:tableStyleId>{0077BF96-37AB-45F1-9BCC-20EB42600451}</a:tableStyleId>
              </a:tblPr>
              <a:tblGrid>
                <a:gridCol w="6968700"/>
              </a:tblGrid>
              <a:tr h="939300">
                <a:tc>
                  <a:txBody>
                    <a:bodyPr/>
                    <a:lstStyle/>
                    <a:p>
                      <a:pPr indent="0" lvl="0" marL="0" marR="0" rtl="0" algn="l">
                        <a:lnSpc>
                          <a:spcPct val="140021"/>
                        </a:lnSpc>
                        <a:spcBef>
                          <a:spcPts val="0"/>
                        </a:spcBef>
                        <a:spcAft>
                          <a:spcPts val="0"/>
                        </a:spcAft>
                        <a:buClr>
                          <a:srgbClr val="000000"/>
                        </a:buClr>
                        <a:buSzPts val="1899"/>
                        <a:buFont typeface="Arial"/>
                        <a:buNone/>
                      </a:pPr>
                      <a:r>
                        <a:rPr b="1" lang="en-US" sz="1899" u="none" cap="none" strike="noStrike">
                          <a:solidFill>
                            <a:srgbClr val="FFFFFF"/>
                          </a:solidFill>
                          <a:latin typeface="Helvetica Neue"/>
                          <a:ea typeface="Helvetica Neue"/>
                          <a:cs typeface="Helvetica Neue"/>
                          <a:sym typeface="Helvetica Neue"/>
                        </a:rPr>
                        <a:t>Use Case 1: Kullanıcı Giriş İşlemi</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252400">
                <a:tc>
                  <a:txBody>
                    <a:bodyPr/>
                    <a:lstStyle/>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Who: Kullanıcı</a:t>
                      </a:r>
                      <a:endParaRPr sz="1100" u="none" cap="none" strike="noStrike"/>
                    </a:p>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Why: Mevcut bir hesaba giriş yaparak hizmetlere erişmek istiyor. </a:t>
                      </a:r>
                      <a:endParaRPr sz="1400" u="none" cap="none" strike="noStrike"/>
                    </a:p>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What: Kullanıcı, e-posta ve şifresiyle giriş yapar. </a:t>
                      </a:r>
                      <a:endParaRPr sz="1400" u="none" cap="none" strike="noStrike"/>
                    </a:p>
                    <a:p>
                      <a:pPr indent="0" lvl="0" marL="0" marR="0" rtl="0" algn="l">
                        <a:lnSpc>
                          <a:spcPct val="140021"/>
                        </a:lnSpc>
                        <a:spcBef>
                          <a:spcPts val="0"/>
                        </a:spcBef>
                        <a:spcAft>
                          <a:spcPts val="0"/>
                        </a:spcAft>
                        <a:buClr>
                          <a:srgbClr val="000000"/>
                        </a:buClr>
                        <a:buSzPts val="1899"/>
                        <a:buFont typeface="Arial"/>
                        <a:buNone/>
                      </a:pPr>
                      <a:r>
                        <a:t/>
                      </a:r>
                      <a:endParaRPr sz="1899" u="none" cap="none" strike="noStrike">
                        <a:solidFill>
                          <a:srgbClr val="FFFFFF"/>
                        </a:solidFill>
                        <a:latin typeface="Helvetica Neue"/>
                        <a:ea typeface="Helvetica Neue"/>
                        <a:cs typeface="Helvetica Neue"/>
                        <a:sym typeface="Helvetica Neue"/>
                      </a:endParaRPr>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923350">
                <a:tc>
                  <a:txBody>
                    <a:bodyPr/>
                    <a:lstStyle/>
                    <a:p>
                      <a:pPr indent="0" lvl="0" marL="0" marR="0" rtl="0" algn="l">
                        <a:lnSpc>
                          <a:spcPct val="140021"/>
                        </a:lnSpc>
                        <a:spcBef>
                          <a:spcPts val="0"/>
                        </a:spcBef>
                        <a:spcAft>
                          <a:spcPts val="0"/>
                        </a:spcAft>
                        <a:buClr>
                          <a:srgbClr val="000000"/>
                        </a:buClr>
                        <a:buSzPts val="1899"/>
                        <a:buFont typeface="Arial"/>
                        <a:buNone/>
                      </a:pPr>
                      <a:r>
                        <a:rPr lang="en-US" sz="1899" u="none" cap="none" strike="noStrike">
                          <a:solidFill>
                            <a:srgbClr val="FFFFFF"/>
                          </a:solidFill>
                          <a:latin typeface="Helvetica Neue"/>
                          <a:ea typeface="Helvetica Neue"/>
                          <a:cs typeface="Helvetica Neue"/>
                          <a:sym typeface="Helvetica Neue"/>
                        </a:rPr>
                        <a:t>Adımlar:</a:t>
                      </a:r>
                      <a:endParaRPr sz="11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"Giriş Yap" butonuna tıklar. </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e-posta ve şifresini girer.</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"Giriş Yap" butonuna tıklar. </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Sistem, girilen bilgileri doğrular.</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Sistem, kullanıcının hesabına giriş yapmasını sağlar. </a:t>
                      </a:r>
                      <a:endParaRPr sz="1400" u="none" cap="none" strike="noStrike"/>
                    </a:p>
                    <a:p>
                      <a:pPr indent="0" lvl="0" marL="0" marR="0" rtl="0" algn="just">
                        <a:lnSpc>
                          <a:spcPct val="140021"/>
                        </a:lnSpc>
                        <a:spcBef>
                          <a:spcPts val="0"/>
                        </a:spcBef>
                        <a:spcAft>
                          <a:spcPts val="0"/>
                        </a:spcAft>
                        <a:buClr>
                          <a:srgbClr val="000000"/>
                        </a:buClr>
                        <a:buSzPts val="1899"/>
                        <a:buFont typeface="Arial"/>
                        <a:buNone/>
                      </a:pPr>
                      <a:r>
                        <a:t/>
                      </a:r>
                      <a:endParaRPr sz="1899" u="none" cap="none" strike="noStrike">
                        <a:solidFill>
                          <a:srgbClr val="FFFFFF"/>
                        </a:solidFill>
                        <a:latin typeface="Helvetica Neue"/>
                        <a:ea typeface="Helvetica Neue"/>
                        <a:cs typeface="Helvetica Neue"/>
                        <a:sym typeface="Helvetica Neue"/>
                      </a:endParaRPr>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66" name="Google Shape;166;p6"/>
          <p:cNvSpPr/>
          <p:nvPr/>
        </p:nvSpPr>
        <p:spPr>
          <a:xfrm>
            <a:off x="1028700" y="-234828"/>
            <a:ext cx="14114316" cy="11194206"/>
          </a:xfrm>
          <a:custGeom>
            <a:rect b="b" l="l" r="r" t="t"/>
            <a:pathLst>
              <a:path extrusionOk="0" h="11194206" w="14114316">
                <a:moveTo>
                  <a:pt x="0" y="0"/>
                </a:moveTo>
                <a:lnTo>
                  <a:pt x="14114316" y="0"/>
                </a:lnTo>
                <a:lnTo>
                  <a:pt x="14114316" y="11194206"/>
                </a:lnTo>
                <a:lnTo>
                  <a:pt x="0" y="11194206"/>
                </a:lnTo>
                <a:lnTo>
                  <a:pt x="0" y="0"/>
                </a:lnTo>
                <a:close/>
              </a:path>
            </a:pathLst>
          </a:custGeom>
          <a:blipFill rotWithShape="1">
            <a:blip r:embed="rId3">
              <a:alphaModFix amt="7999"/>
            </a:blip>
            <a:stretch>
              <a:fillRect b="-1038" l="-20505" r="0" t="0"/>
            </a:stretch>
          </a:blipFill>
          <a:ln>
            <a:noFill/>
          </a:ln>
        </p:spPr>
      </p:sp>
      <p:sp>
        <p:nvSpPr>
          <p:cNvPr id="167" name="Google Shape;167;p6"/>
          <p:cNvSpPr/>
          <p:nvPr/>
        </p:nvSpPr>
        <p:spPr>
          <a:xfrm>
            <a:off x="8962768" y="1028700"/>
            <a:ext cx="8679567" cy="8667150"/>
          </a:xfrm>
          <a:custGeom>
            <a:rect b="b" l="l" r="r" t="t"/>
            <a:pathLst>
              <a:path extrusionOk="0" h="8667150" w="8679567">
                <a:moveTo>
                  <a:pt x="0" y="0"/>
                </a:moveTo>
                <a:lnTo>
                  <a:pt x="8679567" y="0"/>
                </a:lnTo>
                <a:lnTo>
                  <a:pt x="8679567" y="8667150"/>
                </a:lnTo>
                <a:lnTo>
                  <a:pt x="0" y="8667150"/>
                </a:lnTo>
                <a:lnTo>
                  <a:pt x="0" y="0"/>
                </a:lnTo>
                <a:close/>
              </a:path>
            </a:pathLst>
          </a:custGeom>
          <a:blipFill rotWithShape="1">
            <a:blip r:embed="rId4">
              <a:alphaModFix/>
            </a:blip>
            <a:stretch>
              <a:fillRect b="0" l="0" r="0" t="0"/>
            </a:stretch>
          </a:blipFill>
          <a:ln>
            <a:noFill/>
          </a:ln>
        </p:spPr>
      </p:sp>
      <p:sp>
        <p:nvSpPr>
          <p:cNvPr id="168" name="Google Shape;168;p6"/>
          <p:cNvSpPr txBox="1"/>
          <p:nvPr/>
        </p:nvSpPr>
        <p:spPr>
          <a:xfrm>
            <a:off x="1028700"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REQUIREMENTS</a:t>
            </a:r>
            <a:endParaRPr b="0" i="0" sz="1400" u="none" cap="none" strike="noStrike">
              <a:solidFill>
                <a:srgbClr val="000000"/>
              </a:solidFill>
              <a:latin typeface="Arial"/>
              <a:ea typeface="Arial"/>
              <a:cs typeface="Arial"/>
              <a:sym typeface="Arial"/>
            </a:endParaRPr>
          </a:p>
        </p:txBody>
      </p:sp>
      <p:sp>
        <p:nvSpPr>
          <p:cNvPr id="169" name="Google Shape;169;p6"/>
          <p:cNvSpPr txBox="1"/>
          <p:nvPr/>
        </p:nvSpPr>
        <p:spPr>
          <a:xfrm>
            <a:off x="13178000" y="986385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5">
                  <a:extLst>
                    <a:ext uri="{A12FA001-AC4F-418D-AE19-62706E023703}">
                      <ahyp:hlinkClr val="tx"/>
                    </a:ext>
                  </a:extLst>
                </a:hlinkClick>
              </a:rPr>
              <a:t>Requirements.pdf</a:t>
            </a:r>
            <a:endParaRPr sz="1800">
              <a:solidFill>
                <a:schemeClr val="lt1"/>
              </a:solidFill>
            </a:endParaRPr>
          </a:p>
        </p:txBody>
      </p:sp>
      <p:sp>
        <p:nvSpPr>
          <p:cNvPr id="170" name="Google Shape;170;p6"/>
          <p:cNvSpPr txBox="1"/>
          <p:nvPr/>
        </p:nvSpPr>
        <p:spPr>
          <a:xfrm>
            <a:off x="15548750" y="9871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hlinkClick r:id="rId6">
                  <a:extLst>
                    <a:ext uri="{A12FA001-AC4F-418D-AE19-62706E023703}">
                      <ahyp:hlinkClr val="tx"/>
                    </a:ext>
                  </a:extLst>
                </a:hlinkClick>
              </a:rPr>
              <a:t>UMLDiagrams.pdf</a:t>
            </a:r>
            <a:endParaRPr sz="17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74" name="Shape 174"/>
        <p:cNvGrpSpPr/>
        <p:nvPr/>
      </p:nvGrpSpPr>
      <p:grpSpPr>
        <a:xfrm>
          <a:off x="0" y="0"/>
          <a:ext cx="0" cy="0"/>
          <a:chOff x="0" y="0"/>
          <a:chExt cx="0" cy="0"/>
        </a:xfrm>
      </p:grpSpPr>
      <p:sp>
        <p:nvSpPr>
          <p:cNvPr id="175" name="Google Shape;175;p7"/>
          <p:cNvSpPr/>
          <p:nvPr/>
        </p:nvSpPr>
        <p:spPr>
          <a:xfrm>
            <a:off x="1029086" y="2988030"/>
            <a:ext cx="3026740" cy="6270270"/>
          </a:xfrm>
          <a:custGeom>
            <a:rect b="b" l="l" r="r" t="t"/>
            <a:pathLst>
              <a:path extrusionOk="0" h="6270270" w="3026740">
                <a:moveTo>
                  <a:pt x="0" y="0"/>
                </a:moveTo>
                <a:lnTo>
                  <a:pt x="3026740" y="0"/>
                </a:lnTo>
                <a:lnTo>
                  <a:pt x="3026740" y="6270270"/>
                </a:lnTo>
                <a:lnTo>
                  <a:pt x="0" y="6270270"/>
                </a:lnTo>
                <a:lnTo>
                  <a:pt x="0" y="0"/>
                </a:lnTo>
                <a:close/>
              </a:path>
            </a:pathLst>
          </a:custGeom>
          <a:blipFill rotWithShape="1">
            <a:blip r:embed="rId3">
              <a:alphaModFix/>
            </a:blip>
            <a:stretch>
              <a:fillRect b="0" l="0" r="0" t="0"/>
            </a:stretch>
          </a:blipFill>
          <a:ln>
            <a:noFill/>
          </a:ln>
        </p:spPr>
      </p:sp>
      <p:sp>
        <p:nvSpPr>
          <p:cNvPr id="176" name="Google Shape;176;p7"/>
          <p:cNvSpPr/>
          <p:nvPr/>
        </p:nvSpPr>
        <p:spPr>
          <a:xfrm>
            <a:off x="5584237" y="2971500"/>
            <a:ext cx="2998828" cy="6286800"/>
          </a:xfrm>
          <a:custGeom>
            <a:rect b="b" l="l" r="r" t="t"/>
            <a:pathLst>
              <a:path extrusionOk="0" h="6286800" w="2998828">
                <a:moveTo>
                  <a:pt x="0" y="0"/>
                </a:moveTo>
                <a:lnTo>
                  <a:pt x="2998828" y="0"/>
                </a:lnTo>
                <a:lnTo>
                  <a:pt x="2998828" y="6286800"/>
                </a:lnTo>
                <a:lnTo>
                  <a:pt x="0" y="6286800"/>
                </a:lnTo>
                <a:lnTo>
                  <a:pt x="0" y="0"/>
                </a:lnTo>
                <a:close/>
              </a:path>
            </a:pathLst>
          </a:custGeom>
          <a:blipFill rotWithShape="1">
            <a:blip r:embed="rId4">
              <a:alphaModFix/>
            </a:blip>
            <a:stretch>
              <a:fillRect b="0" l="0" r="0" t="0"/>
            </a:stretch>
          </a:blipFill>
          <a:ln>
            <a:noFill/>
          </a:ln>
        </p:spPr>
      </p:sp>
      <p:sp>
        <p:nvSpPr>
          <p:cNvPr id="177" name="Google Shape;177;p7"/>
          <p:cNvSpPr/>
          <p:nvPr/>
        </p:nvSpPr>
        <p:spPr>
          <a:xfrm>
            <a:off x="10010471" y="2995418"/>
            <a:ext cx="2905375" cy="6262882"/>
          </a:xfrm>
          <a:custGeom>
            <a:rect b="b" l="l" r="r" t="t"/>
            <a:pathLst>
              <a:path extrusionOk="0" h="6262882" w="2905375">
                <a:moveTo>
                  <a:pt x="0" y="0"/>
                </a:moveTo>
                <a:lnTo>
                  <a:pt x="2905375" y="0"/>
                </a:lnTo>
                <a:lnTo>
                  <a:pt x="2905375" y="6262882"/>
                </a:lnTo>
                <a:lnTo>
                  <a:pt x="0" y="6262882"/>
                </a:lnTo>
                <a:lnTo>
                  <a:pt x="0" y="0"/>
                </a:lnTo>
                <a:close/>
              </a:path>
            </a:pathLst>
          </a:custGeom>
          <a:blipFill rotWithShape="1">
            <a:blip r:embed="rId5">
              <a:alphaModFix/>
            </a:blip>
            <a:stretch>
              <a:fillRect b="0" l="0" r="0" t="0"/>
            </a:stretch>
          </a:blipFill>
          <a:ln>
            <a:noFill/>
          </a:ln>
        </p:spPr>
      </p:sp>
      <p:sp>
        <p:nvSpPr>
          <p:cNvPr id="178" name="Google Shape;178;p7"/>
          <p:cNvSpPr/>
          <p:nvPr/>
        </p:nvSpPr>
        <p:spPr>
          <a:xfrm>
            <a:off x="14343252" y="2971500"/>
            <a:ext cx="2916048" cy="6266580"/>
          </a:xfrm>
          <a:custGeom>
            <a:rect b="b" l="l" r="r" t="t"/>
            <a:pathLst>
              <a:path extrusionOk="0" h="6266580" w="2916048">
                <a:moveTo>
                  <a:pt x="0" y="0"/>
                </a:moveTo>
                <a:lnTo>
                  <a:pt x="2916048" y="0"/>
                </a:lnTo>
                <a:lnTo>
                  <a:pt x="2916048" y="6266580"/>
                </a:lnTo>
                <a:lnTo>
                  <a:pt x="0" y="6266580"/>
                </a:lnTo>
                <a:lnTo>
                  <a:pt x="0" y="0"/>
                </a:lnTo>
                <a:close/>
              </a:path>
            </a:pathLst>
          </a:custGeom>
          <a:blipFill rotWithShape="1">
            <a:blip r:embed="rId6">
              <a:alphaModFix/>
            </a:blip>
            <a:stretch>
              <a:fillRect b="0" l="0" r="0" t="0"/>
            </a:stretch>
          </a:blipFill>
          <a:ln>
            <a:noFill/>
          </a:ln>
        </p:spPr>
      </p:sp>
      <p:sp>
        <p:nvSpPr>
          <p:cNvPr id="179" name="Google Shape;179;p7"/>
          <p:cNvSpPr txBox="1"/>
          <p:nvPr/>
        </p:nvSpPr>
        <p:spPr>
          <a:xfrm>
            <a:off x="1029086"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UI/UX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83" name="Shape 183"/>
        <p:cNvGrpSpPr/>
        <p:nvPr/>
      </p:nvGrpSpPr>
      <p:grpSpPr>
        <a:xfrm>
          <a:off x="0" y="0"/>
          <a:ext cx="0" cy="0"/>
          <a:chOff x="0" y="0"/>
          <a:chExt cx="0" cy="0"/>
        </a:xfrm>
      </p:grpSpPr>
      <p:sp>
        <p:nvSpPr>
          <p:cNvPr id="184" name="Google Shape;184;p8"/>
          <p:cNvSpPr/>
          <p:nvPr/>
        </p:nvSpPr>
        <p:spPr>
          <a:xfrm>
            <a:off x="1661826" y="2015766"/>
            <a:ext cx="2925945" cy="6255469"/>
          </a:xfrm>
          <a:custGeom>
            <a:rect b="b" l="l" r="r" t="t"/>
            <a:pathLst>
              <a:path extrusionOk="0" h="6255469" w="2925945">
                <a:moveTo>
                  <a:pt x="0" y="0"/>
                </a:moveTo>
                <a:lnTo>
                  <a:pt x="2925945" y="0"/>
                </a:lnTo>
                <a:lnTo>
                  <a:pt x="2925945" y="6255468"/>
                </a:lnTo>
                <a:lnTo>
                  <a:pt x="0" y="6255468"/>
                </a:lnTo>
                <a:lnTo>
                  <a:pt x="0" y="0"/>
                </a:lnTo>
                <a:close/>
              </a:path>
            </a:pathLst>
          </a:custGeom>
          <a:blipFill rotWithShape="1">
            <a:blip r:embed="rId3">
              <a:alphaModFix/>
            </a:blip>
            <a:stretch>
              <a:fillRect b="0" l="0" r="0" t="0"/>
            </a:stretch>
          </a:blipFill>
          <a:ln>
            <a:noFill/>
          </a:ln>
        </p:spPr>
      </p:sp>
      <p:sp>
        <p:nvSpPr>
          <p:cNvPr id="185" name="Google Shape;185;p8"/>
          <p:cNvSpPr/>
          <p:nvPr/>
        </p:nvSpPr>
        <p:spPr>
          <a:xfrm>
            <a:off x="8005527" y="2015766"/>
            <a:ext cx="2925719" cy="6303517"/>
          </a:xfrm>
          <a:custGeom>
            <a:rect b="b" l="l" r="r" t="t"/>
            <a:pathLst>
              <a:path extrusionOk="0" h="6303517" w="2925719">
                <a:moveTo>
                  <a:pt x="0" y="0"/>
                </a:moveTo>
                <a:lnTo>
                  <a:pt x="2925719" y="0"/>
                </a:lnTo>
                <a:lnTo>
                  <a:pt x="2925719" y="6303516"/>
                </a:lnTo>
                <a:lnTo>
                  <a:pt x="0" y="6303516"/>
                </a:lnTo>
                <a:lnTo>
                  <a:pt x="0" y="0"/>
                </a:lnTo>
                <a:close/>
              </a:path>
            </a:pathLst>
          </a:custGeom>
          <a:blipFill rotWithShape="1">
            <a:blip r:embed="rId4">
              <a:alphaModFix/>
            </a:blip>
            <a:stretch>
              <a:fillRect b="0" l="0" r="0" t="0"/>
            </a:stretch>
          </a:blipFill>
          <a:ln>
            <a:noFill/>
          </a:ln>
        </p:spPr>
      </p:sp>
      <p:sp>
        <p:nvSpPr>
          <p:cNvPr id="186" name="Google Shape;186;p8"/>
          <p:cNvSpPr/>
          <p:nvPr/>
        </p:nvSpPr>
        <p:spPr>
          <a:xfrm>
            <a:off x="14349002" y="2015766"/>
            <a:ext cx="2910298" cy="6255469"/>
          </a:xfrm>
          <a:custGeom>
            <a:rect b="b" l="l" r="r" t="t"/>
            <a:pathLst>
              <a:path extrusionOk="0" h="6255469" w="2910298">
                <a:moveTo>
                  <a:pt x="0" y="0"/>
                </a:moveTo>
                <a:lnTo>
                  <a:pt x="2910298" y="0"/>
                </a:lnTo>
                <a:lnTo>
                  <a:pt x="2910298" y="6255468"/>
                </a:lnTo>
                <a:lnTo>
                  <a:pt x="0" y="6255468"/>
                </a:lnTo>
                <a:lnTo>
                  <a:pt x="0" y="0"/>
                </a:lnTo>
                <a:close/>
              </a:path>
            </a:pathLst>
          </a:custGeom>
          <a:blipFill rotWithShape="1">
            <a:blip r:embed="rId5">
              <a:alphaModFix/>
            </a:blip>
            <a:stretch>
              <a:fillRect b="0" l="0" r="0" t="0"/>
            </a:stretch>
          </a:blipFill>
          <a:ln>
            <a:noFill/>
          </a:ln>
        </p:spPr>
      </p:sp>
      <p:sp>
        <p:nvSpPr>
          <p:cNvPr id="187" name="Google Shape;187;p8"/>
          <p:cNvSpPr txBox="1"/>
          <p:nvPr/>
        </p:nvSpPr>
        <p:spPr>
          <a:xfrm>
            <a:off x="12962225" y="93263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6">
                  <a:extLst>
                    <a:ext uri="{A12FA001-AC4F-418D-AE19-62706E023703}">
                      <ahyp:hlinkClr val="tx"/>
                    </a:ext>
                  </a:extLst>
                </a:hlinkClick>
              </a:rPr>
              <a:t>Rent2GoAppDemo.mp4</a:t>
            </a:r>
            <a:endParaRPr sz="1800">
              <a:solidFill>
                <a:schemeClr val="lt1"/>
              </a:solidFill>
            </a:endParaRPr>
          </a:p>
        </p:txBody>
      </p:sp>
      <p:sp>
        <p:nvSpPr>
          <p:cNvPr id="188" name="Google Shape;188;p8"/>
          <p:cNvSpPr txBox="1"/>
          <p:nvPr/>
        </p:nvSpPr>
        <p:spPr>
          <a:xfrm>
            <a:off x="15288000" y="93263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u="sng">
                <a:solidFill>
                  <a:schemeClr val="lt1"/>
                </a:solidFill>
                <a:hlinkClick r:id="rId7">
                  <a:extLst>
                    <a:ext uri="{A12FA001-AC4F-418D-AE19-62706E023703}">
                      <ahyp:hlinkClr val="tx"/>
                    </a:ext>
                  </a:extLst>
                </a:hlinkClick>
              </a:rPr>
              <a:t>Rent2GoWeb.mp4</a:t>
            </a:r>
            <a:endParaRPr sz="1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92" name="Shape 192"/>
        <p:cNvGrpSpPr/>
        <p:nvPr/>
      </p:nvGrpSpPr>
      <p:grpSpPr>
        <a:xfrm>
          <a:off x="0" y="0"/>
          <a:ext cx="0" cy="0"/>
          <a:chOff x="0" y="0"/>
          <a:chExt cx="0" cy="0"/>
        </a:xfrm>
      </p:grpSpPr>
      <p:sp>
        <p:nvSpPr>
          <p:cNvPr id="193" name="Google Shape;193;p9"/>
          <p:cNvSpPr/>
          <p:nvPr/>
        </p:nvSpPr>
        <p:spPr>
          <a:xfrm>
            <a:off x="-3569628" y="-317210"/>
            <a:ext cx="11111028" cy="10604210"/>
          </a:xfrm>
          <a:custGeom>
            <a:rect b="b" l="l" r="r" t="t"/>
            <a:pathLst>
              <a:path extrusionOk="0" h="846440" w="886894">
                <a:moveTo>
                  <a:pt x="443447" y="0"/>
                </a:moveTo>
                <a:cubicBezTo>
                  <a:pt x="198538" y="0"/>
                  <a:pt x="0" y="189482"/>
                  <a:pt x="0" y="423220"/>
                </a:cubicBezTo>
                <a:cubicBezTo>
                  <a:pt x="0" y="656958"/>
                  <a:pt x="198538" y="846440"/>
                  <a:pt x="443447" y="846440"/>
                </a:cubicBezTo>
                <a:cubicBezTo>
                  <a:pt x="688356" y="846440"/>
                  <a:pt x="886894" y="656958"/>
                  <a:pt x="886894" y="423220"/>
                </a:cubicBezTo>
                <a:cubicBezTo>
                  <a:pt x="886894" y="189482"/>
                  <a:pt x="688356" y="0"/>
                  <a:pt x="443447" y="0"/>
                </a:cubicBezTo>
                <a:close/>
              </a:path>
            </a:pathLst>
          </a:custGeom>
          <a:blipFill rotWithShape="1">
            <a:blip r:embed="rId3">
              <a:alphaModFix amt="32999"/>
            </a:blip>
            <a:stretch>
              <a:fillRect b="0" l="-9183" r="-9181"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9"/>
          <p:cNvSpPr/>
          <p:nvPr/>
        </p:nvSpPr>
        <p:spPr>
          <a:xfrm>
            <a:off x="7806375" y="1410625"/>
            <a:ext cx="7472573" cy="8505511"/>
          </a:xfrm>
          <a:custGeom>
            <a:rect b="b" l="l" r="r" t="t"/>
            <a:pathLst>
              <a:path extrusionOk="0" h="8591425" w="7683880">
                <a:moveTo>
                  <a:pt x="0" y="0"/>
                </a:moveTo>
                <a:lnTo>
                  <a:pt x="7683879" y="0"/>
                </a:lnTo>
                <a:lnTo>
                  <a:pt x="7683879" y="8591424"/>
                </a:lnTo>
                <a:lnTo>
                  <a:pt x="0" y="8591424"/>
                </a:lnTo>
                <a:lnTo>
                  <a:pt x="0" y="0"/>
                </a:lnTo>
                <a:close/>
              </a:path>
            </a:pathLst>
          </a:custGeom>
          <a:blipFill rotWithShape="1">
            <a:blip r:embed="rId4">
              <a:alphaModFix/>
            </a:blip>
            <a:stretch>
              <a:fillRect b="0" l="0" r="0" t="0"/>
            </a:stretch>
          </a:blipFill>
          <a:ln>
            <a:noFill/>
          </a:ln>
        </p:spPr>
      </p:sp>
      <p:sp>
        <p:nvSpPr>
          <p:cNvPr id="195" name="Google Shape;195;p9"/>
          <p:cNvSpPr txBox="1"/>
          <p:nvPr/>
        </p:nvSpPr>
        <p:spPr>
          <a:xfrm>
            <a:off x="7806373" y="160966"/>
            <a:ext cx="5476106"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DATABASE DESIGN</a:t>
            </a:r>
            <a:endParaRPr b="0" i="0" sz="1400" u="none" cap="none" strike="noStrike">
              <a:solidFill>
                <a:srgbClr val="000000"/>
              </a:solidFill>
              <a:latin typeface="Arial"/>
              <a:ea typeface="Arial"/>
              <a:cs typeface="Arial"/>
              <a:sym typeface="Arial"/>
            </a:endParaRPr>
          </a:p>
        </p:txBody>
      </p:sp>
      <p:sp>
        <p:nvSpPr>
          <p:cNvPr id="196" name="Google Shape;196;p9"/>
          <p:cNvSpPr txBox="1"/>
          <p:nvPr/>
        </p:nvSpPr>
        <p:spPr>
          <a:xfrm>
            <a:off x="15288000" y="96171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u="sng">
                <a:solidFill>
                  <a:schemeClr val="lt1"/>
                </a:solidFill>
                <a:hlinkClick r:id="rId5">
                  <a:extLst>
                    <a:ext uri="{A12FA001-AC4F-418D-AE19-62706E023703}">
                      <ahyp:hlinkClr val="tx"/>
                    </a:ext>
                  </a:extLst>
                </a:hlinkClick>
              </a:rPr>
              <a:t>SignupAnalysis&amp;DatabaseDesign.pdf</a:t>
            </a:r>
            <a:endParaRPr sz="1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